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charts/chart36.xml" ContentType="application/vnd.openxmlformats-officedocument.drawingml.chart+xml"/>
  <Override PartName="/ppt/charts/chart38.xml" ContentType="application/vnd.openxmlformats-officedocument.drawingml.chart+xml"/>
  <Override PartName="/ppt/charts/chart47.xml" ContentType="application/vnd.openxmlformats-officedocument.drawingml.char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Override PartName="/ppt/notesSlides/notesSlide17.xml" ContentType="application/vnd.openxmlformats-officedocument.presentationml.notesSlide+xml"/>
  <Override PartName="/ppt/charts/chart4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charts/chart43.xml" ContentType="application/vnd.openxmlformats-officedocument.drawingml.chart+xml"/>
  <Override PartName="/ppt/charts/chart5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notesSlides/notesSlide13.xml" ContentType="application/vnd.openxmlformats-officedocument.presentationml.notesSlide+xml"/>
  <Override PartName="/ppt/charts/chart41.xml" ContentType="application/vnd.openxmlformats-officedocument.drawingml.chart+xml"/>
  <Override PartName="/ppt/charts/chart50.xml" ContentType="application/vnd.openxmlformats-officedocument.drawingml.char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charts/chart48.xml" ContentType="application/vnd.openxmlformats-officedocument.drawingml.char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  <Override PartName="/ppt/charts/chart40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4" r:id="rId2"/>
    <p:sldId id="295" r:id="rId3"/>
    <p:sldId id="296" r:id="rId4"/>
    <p:sldId id="297" r:id="rId5"/>
    <p:sldId id="257" r:id="rId6"/>
    <p:sldId id="268" r:id="rId7"/>
    <p:sldId id="269" r:id="rId8"/>
    <p:sldId id="270" r:id="rId9"/>
    <p:sldId id="271" r:id="rId10"/>
    <p:sldId id="273" r:id="rId11"/>
    <p:sldId id="274" r:id="rId12"/>
    <p:sldId id="305" r:id="rId13"/>
    <p:sldId id="302" r:id="rId14"/>
    <p:sldId id="300" r:id="rId15"/>
    <p:sldId id="301" r:id="rId16"/>
    <p:sldId id="298" r:id="rId17"/>
    <p:sldId id="299" r:id="rId18"/>
    <p:sldId id="290" r:id="rId19"/>
    <p:sldId id="291" r:id="rId20"/>
    <p:sldId id="287" r:id="rId21"/>
    <p:sldId id="283" r:id="rId22"/>
    <p:sldId id="304" r:id="rId23"/>
    <p:sldId id="303" r:id="rId24"/>
  </p:sldIdLst>
  <p:sldSz cx="6858000" cy="10225088"/>
  <p:notesSz cx="6797675" cy="9874250"/>
  <p:defaultTextStyle>
    <a:defPPr>
      <a:defRPr lang="ru-RU"/>
    </a:defPPr>
    <a:lvl1pPr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56ADB"/>
    <a:srgbClr val="FFFF00"/>
    <a:srgbClr val="FF9900"/>
    <a:srgbClr val="FF66FF"/>
    <a:srgbClr val="C80000"/>
    <a:srgbClr val="D52FA6"/>
    <a:srgbClr val="B6407E"/>
    <a:srgbClr val="AEBEF0"/>
    <a:srgbClr val="00FE73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0" autoAdjust="0"/>
    <p:restoredTop sz="86403" autoAdjust="0"/>
  </p:normalViewPr>
  <p:slideViewPr>
    <p:cSldViewPr>
      <p:cViewPr>
        <p:scale>
          <a:sx n="80" d="100"/>
          <a:sy n="80" d="100"/>
        </p:scale>
        <p:origin x="-3306" y="-72"/>
      </p:cViewPr>
      <p:guideLst>
        <p:guide orient="horz" pos="3221"/>
        <p:guide pos="21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1.jpe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1.xlsx"/><Relationship Id="rId1" Type="http://schemas.openxmlformats.org/officeDocument/2006/relationships/themeOverride" Target="../theme/themeOverride1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2.xlsx"/><Relationship Id="rId1" Type="http://schemas.openxmlformats.org/officeDocument/2006/relationships/themeOverride" Target="../theme/themeOverride2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7586849273123892"/>
          <c:y val="2.2733307410288308E-2"/>
          <c:w val="0.81897320050860101"/>
          <c:h val="0.794127963525198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регистрации актов гражданского состояния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r>
                      <a:rPr lang="ru-RU" smtClean="0"/>
                      <a:t>8652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61021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138915</c:v>
                </c:pt>
                <c:pt idx="1">
                  <c:v>147425</c:v>
                </c:pt>
                <c:pt idx="2">
                  <c:v>148740</c:v>
                </c:pt>
                <c:pt idx="3">
                  <c:v>148815</c:v>
                </c:pt>
                <c:pt idx="4">
                  <c:v>154102</c:v>
                </c:pt>
                <c:pt idx="5">
                  <c:v>158000</c:v>
                </c:pt>
                <c:pt idx="6">
                  <c:v>159000</c:v>
                </c:pt>
              </c:numCache>
            </c:numRef>
          </c:val>
        </c:ser>
        <c:axId val="108221952"/>
        <c:axId val="108223488"/>
      </c:barChart>
      <c:catAx>
        <c:axId val="1082219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08223488"/>
        <c:crossesAt val="1000"/>
        <c:auto val="1"/>
        <c:lblAlgn val="ctr"/>
        <c:lblOffset val="100"/>
      </c:catAx>
      <c:valAx>
        <c:axId val="108223488"/>
        <c:scaling>
          <c:orientation val="minMax"/>
          <c:max val="160000"/>
          <c:min val="130000"/>
        </c:scaling>
        <c:axPos val="l"/>
        <c:numFmt formatCode="General" sourceLinked="1"/>
        <c:tickLblPos val="nextTo"/>
        <c:crossAx val="108221952"/>
        <c:crosses val="autoZero"/>
        <c:crossBetween val="between"/>
        <c:minorUnit val="4000"/>
      </c:valAx>
      <c:spPr>
        <a:noFill/>
        <a:ln w="25400">
          <a:noFill/>
        </a:ln>
      </c:spPr>
    </c:plotArea>
    <c:legend>
      <c:legendPos val="b"/>
      <c:layout/>
    </c:legend>
    <c:plotVisOnly val="1"/>
    <c:dispBlanksAs val="gap"/>
  </c:chart>
  <c:txPr>
    <a:bodyPr/>
    <a:lstStyle/>
    <a:p>
      <a:pPr>
        <a:defRPr sz="700" baseline="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9.2307692307693298E-2"/>
          <c:y val="0.26315789473684231"/>
          <c:w val="0.8153846153846156"/>
          <c:h val="0.37192982456140788"/>
        </c:manualLayout>
      </c:layout>
      <c:pie3DChart>
        <c:varyColors val="1"/>
      </c:pie3DChart>
      <c:spPr>
        <a:noFill/>
        <a:ln w="31355">
          <a:noFill/>
        </a:ln>
      </c:spPr>
    </c:plotArea>
    <c:legend>
      <c:legendPos val="r"/>
      <c:layout>
        <c:manualLayout>
          <c:xMode val="edge"/>
          <c:yMode val="edge"/>
          <c:x val="3.7397871925253505E-2"/>
          <c:y val="0.79812353755863963"/>
          <c:w val="0.6560207068330276"/>
          <c:h val="0.17731492414640912"/>
        </c:manualLayout>
      </c:layout>
      <c:spPr>
        <a:noFill/>
        <a:ln w="31355">
          <a:noFill/>
        </a:ln>
      </c:spPr>
      <c:txPr>
        <a:bodyPr/>
        <a:lstStyle/>
        <a:p>
          <a:pPr>
            <a:defRPr sz="1136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12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8.1481481481481433E-2"/>
          <c:y val="0.24390243902439901"/>
          <c:w val="0.83703703703703702"/>
          <c:h val="0.4085365853658704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269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BEFAB0"/>
              </a:solidFill>
              <a:ln w="1269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AABCF4"/>
              </a:solidFill>
              <a:ln w="1269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D52FA6"/>
              </a:solidFill>
              <a:ln w="126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88B800"/>
              </a:solidFill>
              <a:ln w="1269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6435479922691237"/>
                  <c:y val="6.684568105790914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48,7%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5.9259259259259262E-2"/>
                  <c:y val="8.81879574188743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numFmt formatCode="0.0%" sourceLinked="0"/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Sheet1!$B$1:$E$1</c:f>
              <c:strCache>
                <c:ptCount val="4"/>
                <c:pt idx="0">
                  <c:v>1-й ребенок в семье</c:v>
                </c:pt>
                <c:pt idx="1">
                  <c:v>2-й ребенок в семье</c:v>
                </c:pt>
                <c:pt idx="2">
                  <c:v>3- й ребенок в семье</c:v>
                </c:pt>
                <c:pt idx="3">
                  <c:v>4-й и более ребенок в семье</c:v>
                </c:pt>
              </c:strCache>
            </c:strRef>
          </c:cat>
          <c:val>
            <c:numRef>
              <c:f>Sheet1!$B$2:$E$2</c:f>
              <c:numCache>
                <c:formatCode>0.0%</c:formatCode>
                <c:ptCount val="4"/>
                <c:pt idx="0">
                  <c:v>0.48700000000000032</c:v>
                </c:pt>
                <c:pt idx="1">
                  <c:v>0.39000000000000096</c:v>
                </c:pt>
                <c:pt idx="2">
                  <c:v>9.7000000000000003E-2</c:v>
                </c:pt>
                <c:pt idx="3">
                  <c:v>2.5999999999999999E-2</c:v>
                </c:pt>
              </c:numCache>
            </c:numRef>
          </c:val>
        </c:ser>
      </c:pie3DChart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x val="0"/>
          <c:y val="0.75897104565951934"/>
          <c:w val="0.62279914978924111"/>
          <c:h val="0.22273631545059291"/>
        </c:manualLayout>
      </c:layout>
      <c:spPr>
        <a:noFill/>
        <a:ln w="25399">
          <a:noFill/>
        </a:ln>
      </c:spPr>
      <c:txPr>
        <a:bodyPr/>
        <a:lstStyle/>
        <a:p>
          <a:pPr>
            <a:defRPr sz="115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97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8292682926829271"/>
          <c:y val="8.6805555555555566E-2"/>
          <c:w val="0.63109756097560976"/>
          <c:h val="0.7187500000000146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B2ECBC"/>
            </a:solidFill>
            <a:ln w="11279">
              <a:solidFill>
                <a:schemeClr val="tx1"/>
              </a:solidFill>
              <a:prstDash val="solid"/>
            </a:ln>
          </c:spPr>
          <c:explosion val="9"/>
          <c:dPt>
            <c:idx val="0"/>
            <c:explosion val="0"/>
            <c:spPr>
              <a:solidFill>
                <a:srgbClr val="AABCF4"/>
              </a:solidFill>
              <a:ln w="11279">
                <a:solidFill>
                  <a:schemeClr val="tx1"/>
                </a:solidFill>
                <a:prstDash val="solid"/>
              </a:ln>
            </c:spPr>
          </c:dPt>
          <c:dPt>
            <c:idx val="1"/>
            <c:explosion val="0"/>
          </c:dPt>
          <c:dPt>
            <c:idx val="2"/>
            <c:explosion val="0"/>
            <c:spPr>
              <a:solidFill>
                <a:srgbClr val="D52FA6"/>
              </a:solidFill>
              <a:ln w="11279">
                <a:solidFill>
                  <a:schemeClr val="tx1"/>
                </a:solidFill>
                <a:prstDash val="solid"/>
              </a:ln>
            </c:spPr>
          </c:dPt>
          <c:dPt>
            <c:idx val="3"/>
            <c:explosion val="0"/>
            <c:spPr>
              <a:solidFill>
                <a:srgbClr val="DDD355"/>
              </a:solidFill>
              <a:ln w="1127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20093600711032192"/>
                  <c:y val="-6.00945649160965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46,8%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0.20668714777421296"/>
                  <c:y val="-4.09658891819882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43,5%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-2.0075284575375069E-2"/>
                  <c:y val="7.1552060400510904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8,1%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1.4921519136762604E-2"/>
                  <c:y val="5.869450717537647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1,6%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spPr>
              <a:noFill/>
              <a:ln w="22558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Sheet1!$B$1:$E$1</c:f>
              <c:strCache>
                <c:ptCount val="4"/>
                <c:pt idx="0">
                  <c:v>1-й ребенок</c:v>
                </c:pt>
                <c:pt idx="1">
                  <c:v>2-й ребенок</c:v>
                </c:pt>
                <c:pt idx="2">
                  <c:v>3-й ребенок</c:v>
                </c:pt>
                <c:pt idx="3">
                  <c:v>4-й и более ребенок</c:v>
                </c:pt>
              </c:strCache>
            </c:strRef>
          </c:cat>
          <c:val>
            <c:numRef>
              <c:f>Sheet1!$B$2:$E$2</c:f>
              <c:numCache>
                <c:formatCode>0.0%</c:formatCode>
                <c:ptCount val="4"/>
                <c:pt idx="0">
                  <c:v>0.49100000000000038</c:v>
                </c:pt>
                <c:pt idx="1">
                  <c:v>0.41600000000000031</c:v>
                </c:pt>
                <c:pt idx="2">
                  <c:v>7.8000000000000014E-2</c:v>
                </c:pt>
                <c:pt idx="3">
                  <c:v>1.4999999999999998E-2</c:v>
                </c:pt>
              </c:numCache>
            </c:numRef>
          </c:val>
        </c:ser>
        <c:firstSliceAng val="0"/>
      </c:pieChart>
      <c:spPr>
        <a:noFill/>
        <a:ln w="22558">
          <a:noFill/>
        </a:ln>
      </c:spPr>
    </c:plotArea>
    <c:legend>
      <c:legendPos val="r"/>
      <c:layout>
        <c:manualLayout>
          <c:xMode val="edge"/>
          <c:yMode val="edge"/>
          <c:x val="6.0456070918745899E-2"/>
          <c:y val="0.75369936168426344"/>
          <c:w val="0.48780487804879125"/>
          <c:h val="0.17472248663176657"/>
        </c:manualLayout>
      </c:layout>
      <c:spPr>
        <a:noFill/>
        <a:ln w="22558">
          <a:noFill/>
        </a:ln>
      </c:spPr>
      <c:txPr>
        <a:bodyPr/>
        <a:lstStyle/>
        <a:p>
          <a:pPr>
            <a:defRPr sz="105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5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725239616613419"/>
          <c:y val="8.8028169014088511E-2"/>
          <c:w val="0.65495207667733424"/>
          <c:h val="0.721830985915493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1432">
              <a:solidFill>
                <a:schemeClr val="tx1"/>
              </a:solidFill>
              <a:prstDash val="solid"/>
            </a:ln>
          </c:spPr>
          <c:explosion val="2"/>
          <c:dPt>
            <c:idx val="0"/>
            <c:explosion val="0"/>
            <c:spPr>
              <a:solidFill>
                <a:srgbClr val="AABCF4"/>
              </a:solidFill>
              <a:ln w="11432">
                <a:solidFill>
                  <a:schemeClr val="tx1"/>
                </a:solidFill>
                <a:prstDash val="solid"/>
              </a:ln>
            </c:spPr>
          </c:dPt>
          <c:dPt>
            <c:idx val="1"/>
            <c:explosion val="0"/>
            <c:spPr>
              <a:solidFill>
                <a:srgbClr val="B2ECBC"/>
              </a:solidFill>
              <a:ln w="11432">
                <a:solidFill>
                  <a:schemeClr val="tx1"/>
                </a:solidFill>
                <a:prstDash val="solid"/>
              </a:ln>
            </c:spPr>
          </c:dPt>
          <c:dPt>
            <c:idx val="2"/>
            <c:explosion val="0"/>
            <c:spPr>
              <a:solidFill>
                <a:srgbClr val="D52FA6"/>
              </a:solidFill>
              <a:ln w="11432">
                <a:solidFill>
                  <a:schemeClr val="tx1"/>
                </a:solidFill>
                <a:prstDash val="solid"/>
              </a:ln>
            </c:spPr>
          </c:dPt>
          <c:dPt>
            <c:idx val="3"/>
            <c:explosion val="0"/>
            <c:spPr>
              <a:solidFill>
                <a:srgbClr val="DDD355"/>
              </a:solidFill>
              <a:ln w="11432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23792151578951937"/>
                  <c:y val="2.18933171012839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0.1894920195484712"/>
                  <c:y val="-0.147026478672108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41,4%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0.1336687221208262"/>
                  <c:y val="0.1469963033721155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13,3%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0.14947074830780074"/>
                  <c:y val="-1.60134799574317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4,3%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spPr>
              <a:noFill/>
              <a:ln w="22865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Sheet1!$B$1:$E$1</c:f>
              <c:strCache>
                <c:ptCount val="4"/>
                <c:pt idx="0">
                  <c:v>1-й ребенок</c:v>
                </c:pt>
                <c:pt idx="1">
                  <c:v>2-й ребенок</c:v>
                </c:pt>
                <c:pt idx="2">
                  <c:v>3-й ребенок</c:v>
                </c:pt>
                <c:pt idx="3">
                  <c:v>4-й и более ребенок</c:v>
                </c:pt>
              </c:strCache>
            </c:strRef>
          </c:cat>
          <c:val>
            <c:numRef>
              <c:f>Sheet1!$B$2:$E$2</c:f>
              <c:numCache>
                <c:formatCode>0.0%</c:formatCode>
                <c:ptCount val="4"/>
                <c:pt idx="0" formatCode="0%">
                  <c:v>0.41000000000000025</c:v>
                </c:pt>
                <c:pt idx="1">
                  <c:v>0.41400000000000026</c:v>
                </c:pt>
                <c:pt idx="2">
                  <c:v>0.13300000000000001</c:v>
                </c:pt>
                <c:pt idx="3">
                  <c:v>4.3000000000000003E-2</c:v>
                </c:pt>
              </c:numCache>
            </c:numRef>
          </c:val>
        </c:ser>
        <c:firstSliceAng val="0"/>
      </c:pieChart>
      <c:spPr>
        <a:noFill/>
        <a:ln w="22865">
          <a:noFill/>
        </a:ln>
      </c:spPr>
    </c:plotArea>
    <c:legend>
      <c:legendPos val="r"/>
      <c:layout>
        <c:manualLayout>
          <c:xMode val="edge"/>
          <c:yMode val="edge"/>
          <c:x val="1.3072859635234501E-2"/>
          <c:y val="0.80281695636750661"/>
          <c:w val="0.48242811501598748"/>
          <c:h val="0.19718309859154928"/>
        </c:manualLayout>
      </c:layout>
      <c:spPr>
        <a:noFill/>
        <a:ln w="22865">
          <a:noFill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53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4935064935064935"/>
          <c:y val="8.9219330855018583E-2"/>
          <c:w val="0.4987012987012987"/>
          <c:h val="0.7137546468401626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2768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AABCF4"/>
              </a:solidFill>
              <a:ln w="12768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B2ECBC"/>
              </a:solidFill>
              <a:ln w="12768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D52FA6"/>
              </a:solidFill>
              <a:ln w="1276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DDD355"/>
              </a:solidFill>
              <a:ln w="12768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20694617121713219"/>
                  <c:y val="-5.51568270295565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53,8%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0.18442877726703794"/>
                  <c:y val="-4.36674805771007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37,3%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2.5086251090624991E-2"/>
                  <c:y val="1.550725830324518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7,2%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0.10027369170015279"/>
                  <c:y val="-2.96839447296571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1,7%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spPr>
              <a:noFill/>
              <a:ln w="25536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Sheet1!$B$1:$E$1</c:f>
              <c:strCache>
                <c:ptCount val="4"/>
                <c:pt idx="0">
                  <c:v>1-й ребенок</c:v>
                </c:pt>
                <c:pt idx="1">
                  <c:v>2-й ребенок</c:v>
                </c:pt>
                <c:pt idx="2">
                  <c:v>3-й ребенок</c:v>
                </c:pt>
                <c:pt idx="3">
                  <c:v>4-й и более ребенок</c:v>
                </c:pt>
              </c:strCache>
            </c:strRef>
          </c:cat>
          <c:val>
            <c:numRef>
              <c:f>Sheet1!$B$2:$E$2</c:f>
              <c:numCache>
                <c:formatCode>0.0%</c:formatCode>
                <c:ptCount val="4"/>
                <c:pt idx="0">
                  <c:v>0.56000000000000005</c:v>
                </c:pt>
                <c:pt idx="1">
                  <c:v>0.36000000000000032</c:v>
                </c:pt>
                <c:pt idx="2">
                  <c:v>6.5000000000000002E-2</c:v>
                </c:pt>
                <c:pt idx="3">
                  <c:v>1.4999999999999998E-2</c:v>
                </c:pt>
              </c:numCache>
            </c:numRef>
          </c:val>
        </c:ser>
        <c:firstSliceAng val="0"/>
      </c:pieChart>
      <c:spPr>
        <a:noFill/>
        <a:ln w="25536">
          <a:noFill/>
        </a:ln>
      </c:spPr>
    </c:plotArea>
    <c:legend>
      <c:legendPos val="r"/>
      <c:layout>
        <c:manualLayout>
          <c:xMode val="edge"/>
          <c:yMode val="edge"/>
          <c:x val="5.1359484544889783E-2"/>
          <c:y val="0.67591541713671632"/>
          <c:w val="0.4337662337662338"/>
          <c:h val="0.16109192860220659"/>
        </c:manualLayout>
      </c:layout>
      <c:spPr>
        <a:noFill/>
        <a:ln w="25536">
          <a:noFill/>
        </a:ln>
      </c:spPr>
      <c:txPr>
        <a:bodyPr/>
        <a:lstStyle/>
        <a:p>
          <a:pPr>
            <a:defRPr sz="1000" b="1" i="0" u="none" strike="noStrike" spc="0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63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4136125654450271"/>
          <c:y val="7.6502732240437174E-2"/>
          <c:w val="0.71465968586389594"/>
          <c:h val="0.7459016393442862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lin ang="5400000" scaled="1"/>
            </a:gradFill>
            <a:ln w="7740">
              <a:solidFill>
                <a:schemeClr val="tx1"/>
              </a:solidFill>
              <a:prstDash val="solid"/>
            </a:ln>
          </c:spPr>
          <c:explosion val="38"/>
          <c:dPt>
            <c:idx val="0"/>
            <c:spPr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 w="774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gradFill rotWithShape="0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774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01337766417437"/>
                  <c:y val="0.14309563949141729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18</a:t>
                    </a:r>
                    <a:r>
                      <a:rPr lang="en-US" sz="1400" dirty="0" smtClean="0"/>
                      <a:t>%</a:t>
                    </a:r>
                    <a:endParaRPr lang="en-US" sz="1400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0.14820335211138899"/>
                  <c:y val="-0.2397957229096013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82</a:t>
                    </a:r>
                    <a:r>
                      <a:rPr lang="en-US" sz="1400" dirty="0" smtClean="0"/>
                      <a:t>%</a:t>
                    </a:r>
                    <a:endParaRPr lang="en-US" sz="1400" dirty="0"/>
                  </a:p>
                </c:rich>
              </c:tx>
              <c:dLblPos val="bestFit"/>
              <c:showVal val="1"/>
            </c:dLbl>
            <c:spPr>
              <a:noFill/>
              <a:ln w="15481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Sheet1!$B$1:$C$1</c:f>
              <c:strCache>
                <c:ptCount val="2"/>
                <c:pt idx="0">
                  <c:v>кол-во детей, рожденных в неполных семьях;</c:v>
                </c:pt>
                <c:pt idx="1">
                  <c:v>кол-во детей, рожденных в полных семьях.</c:v>
                </c:pt>
              </c:strCache>
            </c:strRef>
          </c:cat>
          <c:val>
            <c:numRef>
              <c:f>Sheet1!$B$2:$C$2</c:f>
              <c:numCache>
                <c:formatCode>0.0%</c:formatCode>
                <c:ptCount val="2"/>
                <c:pt idx="0">
                  <c:v>0.18000000000000024</c:v>
                </c:pt>
                <c:pt idx="1">
                  <c:v>0.82000000000000062</c:v>
                </c:pt>
              </c:numCache>
            </c:numRef>
          </c:val>
        </c:ser>
        <c:firstSliceAng val="0"/>
      </c:pieChart>
      <c:spPr>
        <a:noFill/>
        <a:ln w="15481">
          <a:noFill/>
        </a:ln>
      </c:spPr>
    </c:plotArea>
    <c:legend>
      <c:legendPos val="r"/>
      <c:layout>
        <c:manualLayout>
          <c:xMode val="edge"/>
          <c:yMode val="edge"/>
          <c:x val="0"/>
          <c:y val="0.85519125683061958"/>
          <c:w val="0.96073298429319465"/>
          <c:h val="0.14480874316940373"/>
        </c:manualLayout>
      </c:layout>
      <c:spPr>
        <a:noFill/>
        <a:ln w="15481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4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212087545828289"/>
          <c:y val="5.8041363410176086E-2"/>
          <c:w val="0.8490778802355311"/>
          <c:h val="0.7998331075571796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детей, оставленных в роддомах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282</c:v>
                </c:pt>
                <c:pt idx="1">
                  <c:v>241</c:v>
                </c:pt>
                <c:pt idx="2">
                  <c:v>199</c:v>
                </c:pt>
                <c:pt idx="3">
                  <c:v>188</c:v>
                </c:pt>
                <c:pt idx="4">
                  <c:v>251</c:v>
                </c:pt>
                <c:pt idx="5">
                  <c:v>183</c:v>
                </c:pt>
                <c:pt idx="6">
                  <c:v>165</c:v>
                </c:pt>
                <c:pt idx="7">
                  <c:v>123</c:v>
                </c:pt>
              </c:numCache>
            </c:numRef>
          </c:val>
        </c:ser>
        <c:axId val="151537536"/>
        <c:axId val="151539072"/>
      </c:barChart>
      <c:catAx>
        <c:axId val="1515375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 i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539072"/>
        <c:crosses val="autoZero"/>
        <c:auto val="1"/>
        <c:lblAlgn val="ctr"/>
        <c:lblOffset val="100"/>
      </c:catAx>
      <c:valAx>
        <c:axId val="151539072"/>
        <c:scaling>
          <c:orientation val="minMax"/>
          <c:max val="300"/>
        </c:scaling>
        <c:axPos val="l"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1537536"/>
        <c:crosses val="autoZero"/>
        <c:crossBetween val="between"/>
      </c:valAx>
      <c:spPr>
        <a:solidFill>
          <a:schemeClr val="bg1"/>
        </a:solidFill>
      </c:spPr>
    </c:plotArea>
    <c:legend>
      <c:legendPos val="b"/>
      <c:layout>
        <c:manualLayout>
          <c:xMode val="edge"/>
          <c:yMode val="edge"/>
          <c:x val="0.12760248861237641"/>
          <c:y val="0.90816130391172956"/>
          <c:w val="0.78712365292745268"/>
          <c:h val="8.8424498240614768E-2"/>
        </c:manualLayout>
      </c:layout>
      <c:txPr>
        <a:bodyPr/>
        <a:lstStyle/>
        <a:p>
          <a:pPr>
            <a:defRPr sz="9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актов об усыновлении в 2005-2012 гг.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>
              <a:solidFill>
                <a:srgbClr val="000000"/>
              </a:solidFill>
            </a:ln>
          </c:spPr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441</c:v>
                </c:pt>
                <c:pt idx="1">
                  <c:v>458</c:v>
                </c:pt>
                <c:pt idx="2">
                  <c:v>538</c:v>
                </c:pt>
                <c:pt idx="3">
                  <c:v>531</c:v>
                </c:pt>
                <c:pt idx="4">
                  <c:v>560</c:v>
                </c:pt>
                <c:pt idx="5">
                  <c:v>462</c:v>
                </c:pt>
                <c:pt idx="6">
                  <c:v>427</c:v>
                </c:pt>
                <c:pt idx="7">
                  <c:v>431</c:v>
                </c:pt>
              </c:numCache>
            </c:numRef>
          </c:val>
        </c:ser>
        <c:axId val="152946176"/>
        <c:axId val="152947712"/>
      </c:barChart>
      <c:catAx>
        <c:axId val="1529461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 i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947712"/>
        <c:crosses val="autoZero"/>
        <c:auto val="1"/>
        <c:lblAlgn val="ctr"/>
        <c:lblOffset val="100"/>
      </c:catAx>
      <c:valAx>
        <c:axId val="152947712"/>
        <c:scaling>
          <c:orientation val="minMax"/>
          <c:max val="600"/>
        </c:scaling>
        <c:axPos val="l"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29461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2745250527719144E-2"/>
          <c:y val="0.9284741680984343"/>
          <c:w val="0.9"/>
          <c:h val="5.4454842663278616E-2"/>
        </c:manualLayout>
      </c:layout>
      <c:txPr>
        <a:bodyPr/>
        <a:lstStyle/>
        <a:p>
          <a:pPr>
            <a:defRPr sz="9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актов об установлении отцовства в 2005-2012 гг.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0000"/>
              </a:solidFill>
            </a:ln>
          </c:spPr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ru-RU" smtClean="0"/>
                      <a:t>414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6799</c:v>
                </c:pt>
                <c:pt idx="1">
                  <c:v>6415</c:v>
                </c:pt>
                <c:pt idx="2">
                  <c:v>6657</c:v>
                </c:pt>
                <c:pt idx="3">
                  <c:v>6789</c:v>
                </c:pt>
                <c:pt idx="4">
                  <c:v>6815</c:v>
                </c:pt>
                <c:pt idx="5">
                  <c:v>6949</c:v>
                </c:pt>
                <c:pt idx="6">
                  <c:v>6965</c:v>
                </c:pt>
                <c:pt idx="7">
                  <c:v>7050</c:v>
                </c:pt>
              </c:numCache>
            </c:numRef>
          </c:val>
        </c:ser>
        <c:axId val="152992000"/>
        <c:axId val="153001984"/>
      </c:barChart>
      <c:catAx>
        <c:axId val="1529920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 i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3001984"/>
        <c:crosses val="autoZero"/>
        <c:auto val="1"/>
        <c:lblAlgn val="ctr"/>
        <c:lblOffset val="100"/>
      </c:catAx>
      <c:valAx>
        <c:axId val="153001984"/>
        <c:scaling>
          <c:orientation val="minMax"/>
          <c:max val="7100"/>
        </c:scaling>
        <c:axPos val="l"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29920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760248861237641"/>
          <c:y val="0.90816130391172956"/>
          <c:w val="0.78712365292745268"/>
          <c:h val="8.8424498240614713E-2"/>
        </c:manualLayout>
      </c:layout>
      <c:txPr>
        <a:bodyPr/>
        <a:lstStyle/>
        <a:p>
          <a:pPr>
            <a:defRPr sz="9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3768115942028986"/>
          <c:y val="9.5022624434389164E-2"/>
          <c:w val="0.83816425120772942"/>
          <c:h val="0.59276018099547456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г.Казань</c:v>
                </c:pt>
              </c:strCache>
            </c:strRef>
          </c:tx>
          <c:spPr>
            <a:solidFill>
              <a:srgbClr val="F4AAE9"/>
            </a:solidFill>
            <a:ln w="947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4544305008022701E-3"/>
                  <c:y val="9.6567915386014183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7.3883741193722934E-4"/>
                  <c:y val="-8.6678374656281067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1.0753155914949689E-2"/>
                  <c:y val="1.6767754638808395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1.3521294918427023E-2"/>
                  <c:y val="-1.7778495949508713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1.8046560371484131E-2"/>
                  <c:y val="1.2602801392570494E-2"/>
                </c:manualLayout>
              </c:layout>
              <c:dLblPos val="outEnd"/>
              <c:showVal val="1"/>
            </c:dLbl>
            <c:spPr>
              <a:noFill/>
              <a:ln w="18940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numRef>
              <c:f>Sheet1!$B$1:$C$1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13053</c:v>
                </c:pt>
                <c:pt idx="1">
                  <c:v>12366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г.Набережные Челны</c:v>
                </c:pt>
              </c:strCache>
            </c:strRef>
          </c:tx>
          <c:spPr>
            <a:solidFill>
              <a:srgbClr val="AABCF4"/>
            </a:solidFill>
            <a:ln w="947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2.8222831691653311E-3"/>
                  <c:y val="7.9745315523772897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5.507763309794746E-3"/>
                  <c:y val="-1.1806060698385922E-4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6.684208667396602E-3"/>
                  <c:y val="6.8153403996092914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2.4724753848233187E-2"/>
                  <c:y val="3.4183440363270692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4096685758004017E-2"/>
                  <c:y val="1.2616600751727757E-2"/>
                </c:manualLayout>
              </c:layout>
              <c:dLblPos val="outEnd"/>
              <c:showVal val="1"/>
            </c:dLbl>
            <c:spPr>
              <a:noFill/>
              <a:ln w="18940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numRef>
              <c:f>Sheet1!$B$1:$C$1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Sheet1!$B$3:$C$3</c:f>
              <c:numCache>
                <c:formatCode>0</c:formatCode>
                <c:ptCount val="2"/>
                <c:pt idx="0">
                  <c:v>5172</c:v>
                </c:pt>
                <c:pt idx="1">
                  <c:v>4718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муниципальные районы РТ </c:v>
                </c:pt>
              </c:strCache>
            </c:strRef>
          </c:tx>
          <c:spPr>
            <a:solidFill>
              <a:srgbClr val="B2ECBC"/>
            </a:solidFill>
            <a:ln w="947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3.7111222093530092E-3"/>
                  <c:y val="-1.1807038347806123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5.1602397220244824E-3"/>
                  <c:y val="-9.8855542481943899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8.4576129806926068E-3"/>
                  <c:y val="-1.3006662637253795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3.0332824569803612E-2"/>
                  <c:y val="1.2091296411394318E-4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4.1443708852254325E-2"/>
                  <c:y val="-1.1053729212559653E-3"/>
                </c:manualLayout>
              </c:layout>
              <c:dLblPos val="outEnd"/>
              <c:showVal val="1"/>
            </c:dLbl>
            <c:spPr>
              <a:noFill/>
              <a:ln w="18940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numRef>
              <c:f>Sheet1!$B$1:$C$1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Sheet1!$B$4:$C$4</c:f>
              <c:numCache>
                <c:formatCode>0</c:formatCode>
                <c:ptCount val="2"/>
                <c:pt idx="0">
                  <c:v>17878</c:v>
                </c:pt>
                <c:pt idx="1">
                  <c:v>16088</c:v>
                </c:pt>
              </c:numCache>
            </c:numRef>
          </c:val>
        </c:ser>
        <c:axId val="55753728"/>
        <c:axId val="55780096"/>
      </c:barChart>
      <c:catAx>
        <c:axId val="55753728"/>
        <c:scaling>
          <c:orientation val="minMax"/>
        </c:scaling>
        <c:axPos val="b"/>
        <c:numFmt formatCode="General" sourceLinked="1"/>
        <c:tickLblPos val="nextTo"/>
        <c:spPr>
          <a:ln w="23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5780096"/>
        <c:crosses val="autoZero"/>
        <c:auto val="1"/>
        <c:lblAlgn val="ctr"/>
        <c:lblOffset val="100"/>
        <c:tickLblSkip val="1"/>
        <c:tickMarkSkip val="1"/>
      </c:catAx>
      <c:valAx>
        <c:axId val="55780096"/>
        <c:scaling>
          <c:orientation val="minMax"/>
        </c:scaling>
        <c:axPos val="l"/>
        <c:numFmt formatCode="General" sourceLinked="1"/>
        <c:tickLblPos val="nextTo"/>
        <c:spPr>
          <a:ln w="23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57537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7404959843449075E-2"/>
          <c:y val="0.77999034968764969"/>
          <c:w val="0.46376811594202932"/>
          <c:h val="0.10859728506787369"/>
        </c:manualLayout>
      </c:layout>
      <c:spPr>
        <a:noFill/>
        <a:ln w="9470">
          <a:noFill/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34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3515905640114212E-2"/>
          <c:y val="9.463718123460535E-2"/>
          <c:w val="0.91377501265292194"/>
          <c:h val="0.8204396665953106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актов на 1 тыс. населения Республики Татарстан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3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7.8386352133713658E-3"/>
                  <c:y val="1.290439273685038E-2"/>
                </c:manualLayout>
              </c:layout>
              <c:showVal val="1"/>
            </c:dLbl>
            <c:dLbl>
              <c:idx val="1"/>
              <c:layout>
                <c:manualLayout>
                  <c:x val="4.2600204915503332E-3"/>
                  <c:y val="2.5810140336710585E-2"/>
                </c:manualLayout>
              </c:layout>
              <c:showVal val="1"/>
            </c:dLbl>
            <c:dLbl>
              <c:idx val="2"/>
              <c:layout>
                <c:manualLayout>
                  <c:x val="4.1992247774938814E-3"/>
                  <c:y val="3.441352044894741E-2"/>
                </c:manualLayout>
              </c:layout>
              <c:showVal val="1"/>
            </c:dLbl>
            <c:dLbl>
              <c:idx val="3"/>
              <c:layout>
                <c:manualLayout>
                  <c:x val="7.8386352133714022E-3"/>
                  <c:y val="4.3016900561184304E-2"/>
                </c:manualLayout>
              </c:layout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40,8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-6.2165932180375024E-3"/>
                  <c:y val="3.01118303928289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41,9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900" i="1"/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36.9</c:v>
                </c:pt>
                <c:pt idx="1">
                  <c:v>39.200000000000003</c:v>
                </c:pt>
                <c:pt idx="2">
                  <c:v>39.5</c:v>
                </c:pt>
                <c:pt idx="3">
                  <c:v>39.5</c:v>
                </c:pt>
                <c:pt idx="4">
                  <c:v>40.800000000000004</c:v>
                </c:pt>
                <c:pt idx="5">
                  <c:v>41.9</c:v>
                </c:pt>
                <c:pt idx="6">
                  <c:v>42.3</c:v>
                </c:pt>
              </c:numCache>
            </c:numRef>
          </c:val>
        </c:ser>
        <c:marker val="1"/>
        <c:axId val="111065728"/>
        <c:axId val="111096192"/>
      </c:lineChart>
      <c:catAx>
        <c:axId val="111065728"/>
        <c:scaling>
          <c:orientation val="minMax"/>
        </c:scaling>
        <c:delete val="1"/>
        <c:axPos val="b"/>
        <c:numFmt formatCode="General" sourceLinked="1"/>
        <c:tickLblPos val="none"/>
        <c:crossAx val="111096192"/>
        <c:crosses val="autoZero"/>
        <c:auto val="1"/>
        <c:lblAlgn val="ctr"/>
        <c:lblOffset val="100"/>
      </c:catAx>
      <c:valAx>
        <c:axId val="111096192"/>
        <c:scaling>
          <c:orientation val="minMax"/>
        </c:scaling>
        <c:delete val="1"/>
        <c:axPos val="l"/>
        <c:numFmt formatCode="General" sourceLinked="1"/>
        <c:tickLblPos val="none"/>
        <c:crossAx val="111065728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layout>
        <c:manualLayout>
          <c:xMode val="edge"/>
          <c:yMode val="edge"/>
          <c:x val="0"/>
          <c:y val="0.92577552358681925"/>
          <c:w val="0.86311490081348985"/>
          <c:h val="4.8414336076479304E-2"/>
        </c:manualLayout>
      </c:layout>
      <c:txPr>
        <a:bodyPr/>
        <a:lstStyle/>
        <a:p>
          <a:pPr>
            <a:defRPr sz="7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актов о регистрации заключения брака</c:v>
                </c:pt>
              </c:strCache>
            </c:strRef>
          </c:tx>
          <c:spPr>
            <a:solidFill>
              <a:srgbClr val="FF66FF"/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0"/>
                  <c:y val="6.4536045541105534E-3"/>
                </c:manualLayout>
              </c:layout>
              <c:showVal val="1"/>
            </c:dLbl>
            <c:dLbl>
              <c:idx val="1"/>
              <c:layout>
                <c:manualLayout>
                  <c:x val="-2.6903185121893166E-7"/>
                  <c:y val="6.4536045541105534E-3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1.9360813662331725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6.4536045541105534E-3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3.2268022770552984E-3"/>
                </c:manualLayout>
              </c:layout>
              <c:showVal val="1"/>
            </c:dLbl>
            <c:dLbl>
              <c:idx val="5"/>
              <c:layout>
                <c:manualLayout>
                  <c:x val="1.3666818041921621E-2"/>
                  <c:y val="6.4536045541105534E-3"/>
                </c:manualLayout>
              </c:layout>
              <c:showVal val="1"/>
            </c:dLbl>
            <c:txPr>
              <a:bodyPr/>
              <a:lstStyle/>
              <a:p>
                <a:pPr>
                  <a:defRPr sz="1050" b="1" i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26969</c:v>
                </c:pt>
                <c:pt idx="1">
                  <c:v>27997</c:v>
                </c:pt>
                <c:pt idx="2">
                  <c:v>32795</c:v>
                </c:pt>
                <c:pt idx="3">
                  <c:v>29497</c:v>
                </c:pt>
                <c:pt idx="4">
                  <c:v>29392</c:v>
                </c:pt>
                <c:pt idx="5">
                  <c:v>31435</c:v>
                </c:pt>
                <c:pt idx="6">
                  <c:v>36103</c:v>
                </c:pt>
                <c:pt idx="7">
                  <c:v>33172</c:v>
                </c:pt>
              </c:numCache>
            </c:numRef>
          </c:val>
        </c:ser>
        <c:axId val="55878016"/>
        <c:axId val="55879552"/>
      </c:barChart>
      <c:catAx>
        <c:axId val="558780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 i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5879552"/>
        <c:crosses val="autoZero"/>
        <c:auto val="1"/>
        <c:lblAlgn val="ctr"/>
        <c:lblOffset val="100"/>
      </c:catAx>
      <c:valAx>
        <c:axId val="55879552"/>
        <c:scaling>
          <c:orientation val="minMax"/>
          <c:max val="36300"/>
        </c:scaling>
        <c:axPos val="l"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58780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9284741680984343"/>
          <c:w val="0.97407510276635934"/>
          <c:h val="5.4454842663278616E-2"/>
        </c:manualLayout>
      </c:layout>
      <c:txPr>
        <a:bodyPr/>
        <a:lstStyle/>
        <a:p>
          <a:pPr>
            <a:defRPr sz="8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2515228804364656E-2"/>
          <c:y val="4.8501555382735255E-2"/>
          <c:w val="0.91744416105065929"/>
          <c:h val="0.8110838379068996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актов на 1 тыс. населения РТ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circle"/>
            <c:size val="3"/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2.2515228804364656E-2"/>
                  <c:y val="-4.4123222419731538E-2"/>
                </c:manualLayout>
              </c:layout>
              <c:showVal val="1"/>
            </c:dLbl>
            <c:dLbl>
              <c:idx val="1"/>
              <c:layout>
                <c:manualLayout>
                  <c:x val="2.1816429380187023E-2"/>
                  <c:y val="1.9671772580824354E-2"/>
                </c:manualLayout>
              </c:layout>
              <c:showVal val="1"/>
            </c:dLbl>
            <c:dLbl>
              <c:idx val="2"/>
              <c:layout>
                <c:manualLayout>
                  <c:x val="1.8860197566700643E-2"/>
                  <c:y val="-1.8120556049328006E-2"/>
                </c:manualLayout>
              </c:layout>
              <c:showVal val="1"/>
            </c:dLbl>
            <c:dLbl>
              <c:idx val="3"/>
              <c:layout>
                <c:manualLayout>
                  <c:x val="1.0210449429968781E-2"/>
                  <c:y val="-4.1809243417398056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6.5896150427730338E-2"/>
                </c:manualLayout>
              </c:layout>
              <c:showVal val="1"/>
            </c:dLbl>
            <c:dLbl>
              <c:idx val="5"/>
              <c:layout>
                <c:manualLayout>
                  <c:x val="-8.5522412403350092E-3"/>
                  <c:y val="-7.8354488390178889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 i="1"/>
                </a:pPr>
                <a:endParaRPr lang="ru-RU"/>
              </a:p>
            </c:txPr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7.2</c:v>
                </c:pt>
                <c:pt idx="1">
                  <c:v>7.4</c:v>
                </c:pt>
                <c:pt idx="2">
                  <c:v>8.7000000000000011</c:v>
                </c:pt>
                <c:pt idx="3">
                  <c:v>7.8</c:v>
                </c:pt>
                <c:pt idx="4">
                  <c:v>7.8</c:v>
                </c:pt>
                <c:pt idx="5">
                  <c:v>8.3000000000000007</c:v>
                </c:pt>
                <c:pt idx="6">
                  <c:v>9.5</c:v>
                </c:pt>
                <c:pt idx="7">
                  <c:v>8.7000000000000011</c:v>
                </c:pt>
              </c:numCache>
            </c:numRef>
          </c:val>
        </c:ser>
        <c:marker val="1"/>
        <c:axId val="55993856"/>
        <c:axId val="55995392"/>
      </c:lineChart>
      <c:catAx>
        <c:axId val="55993856"/>
        <c:scaling>
          <c:orientation val="minMax"/>
        </c:scaling>
        <c:delete val="1"/>
        <c:axPos val="b"/>
        <c:numFmt formatCode="General" sourceLinked="1"/>
        <c:tickLblPos val="none"/>
        <c:crossAx val="55995392"/>
        <c:crosses val="autoZero"/>
        <c:auto val="1"/>
        <c:lblAlgn val="ctr"/>
        <c:lblOffset val="100"/>
      </c:catAx>
      <c:valAx>
        <c:axId val="55995392"/>
        <c:scaling>
          <c:orientation val="minMax"/>
        </c:scaling>
        <c:delete val="1"/>
        <c:axPos val="l"/>
        <c:numFmt formatCode="General" sourceLinked="1"/>
        <c:tickLblPos val="none"/>
        <c:crossAx val="55993856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legendEntry>
        <c:idx val="0"/>
        <c:txPr>
          <a:bodyPr/>
          <a:lstStyle/>
          <a:p>
            <a:pPr>
              <a:defRPr sz="800" b="1"/>
            </a:pPr>
            <a:endParaRPr lang="ru-RU"/>
          </a:p>
        </c:txPr>
      </c:legendEntry>
      <c:layout>
        <c:manualLayout>
          <c:xMode val="edge"/>
          <c:yMode val="edge"/>
          <c:x val="0"/>
          <c:y val="0.92577552358682003"/>
          <c:w val="1"/>
          <c:h val="4.8414336076479304E-2"/>
        </c:manualLayout>
      </c:layout>
      <c:txPr>
        <a:bodyPr/>
        <a:lstStyle/>
        <a:p>
          <a:pPr>
            <a:defRPr sz="8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5032679738562091"/>
          <c:y val="7.0234113712374549E-2"/>
          <c:w val="0.81699346405228768"/>
          <c:h val="0.55852842809364545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Количество  браков в августе</c:v>
                </c:pt>
              </c:strCache>
            </c:strRef>
          </c:tx>
          <c:spPr>
            <a:gradFill>
              <a:gsLst>
                <a:gs pos="0">
                  <a:srgbClr val="BEFAB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2700000" scaled="0"/>
            </a:gradFill>
            <a:ln w="12700">
              <a:solidFill>
                <a:schemeClr val="tx1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6098</c:v>
                </c:pt>
                <c:pt idx="1">
                  <c:v>4865</c:v>
                </c:pt>
                <c:pt idx="2">
                  <c:v>4018</c:v>
                </c:pt>
                <c:pt idx="3">
                  <c:v>3519</c:v>
                </c:pt>
                <c:pt idx="4">
                  <c:v>4741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Среднее число зарегистрированных браков в месяц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2700000" scaled="0"/>
            </a:gradFill>
            <a:ln w="1270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2.3932535420733602E-2"/>
                  <c:y val="-6.8343178787983565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36821528574411E-2"/>
                  <c:y val="6.8129367135987664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2.7051421671914839E-2"/>
                  <c:y val="3.6949821044926692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6652802558600521E-2"/>
                  <c:y val="5.0116395367837034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2.611895727558965E-2"/>
                  <c:y val="-1.2548896217143945E-3"/>
                </c:manualLayout>
              </c:layout>
              <c:dLblPos val="outEnd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2458</c:v>
                </c:pt>
                <c:pt idx="1">
                  <c:v>2449</c:v>
                </c:pt>
                <c:pt idx="2">
                  <c:v>2619</c:v>
                </c:pt>
                <c:pt idx="3">
                  <c:v>3008</c:v>
                </c:pt>
                <c:pt idx="4">
                  <c:v>2764</c:v>
                </c:pt>
              </c:numCache>
            </c:numRef>
          </c:val>
        </c:ser>
        <c:axId val="65130496"/>
        <c:axId val="65132032"/>
      </c:barChart>
      <c:lineChart>
        <c:grouping val="standard"/>
        <c:ser>
          <c:idx val="0"/>
          <c:order val="1"/>
          <c:tx>
            <c:strRef>
              <c:f>Sheet1!$A$3</c:f>
              <c:strCache>
                <c:ptCount val="1"/>
                <c:pt idx="0">
                  <c:v>Количество браков в мае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2.2908331163143086E-2"/>
                  <c:y val="-3.7039569145764416E-2"/>
                </c:manualLayout>
              </c:layout>
              <c:showVal val="1"/>
            </c:dLbl>
            <c:dLbl>
              <c:idx val="1"/>
              <c:layout>
                <c:manualLayout>
                  <c:x val="2.9947549550286359E-2"/>
                  <c:y val="-3.3686949649467675E-2"/>
                </c:manualLayout>
              </c:layout>
              <c:showVal val="1"/>
            </c:dLbl>
            <c:dLbl>
              <c:idx val="2"/>
              <c:layout>
                <c:manualLayout>
                  <c:x val="1.9697436018845181E-2"/>
                  <c:y val="-1.307075502701565E-2"/>
                </c:manualLayout>
              </c:layout>
              <c:showVal val="1"/>
            </c:dLbl>
            <c:dLbl>
              <c:idx val="3"/>
              <c:layout>
                <c:manualLayout>
                  <c:x val="2.1097046413502452E-2"/>
                  <c:y val="-1.9273080120470337E-2"/>
                </c:manualLayout>
              </c:layout>
              <c:showVal val="1"/>
            </c:dLbl>
            <c:dLbl>
              <c:idx val="4"/>
              <c:layout>
                <c:manualLayout>
                  <c:x val="2.3784836934414341E-2"/>
                  <c:y val="-1.0057594523887645E-2"/>
                </c:manualLayout>
              </c:layout>
              <c:showVal val="1"/>
            </c:dLbl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1042</c:v>
                </c:pt>
                <c:pt idx="1">
                  <c:v>773</c:v>
                </c:pt>
                <c:pt idx="2">
                  <c:v>768</c:v>
                </c:pt>
                <c:pt idx="3">
                  <c:v>892</c:v>
                </c:pt>
                <c:pt idx="4">
                  <c:v>995</c:v>
                </c:pt>
              </c:numCache>
            </c:numRef>
          </c:val>
        </c:ser>
        <c:marker val="1"/>
        <c:axId val="65152128"/>
        <c:axId val="65153664"/>
      </c:lineChart>
      <c:catAx>
        <c:axId val="65130496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5132032"/>
        <c:crosses val="autoZero"/>
        <c:lblAlgn val="ctr"/>
        <c:lblOffset val="100"/>
        <c:tickLblSkip val="1"/>
        <c:tickMarkSkip val="1"/>
      </c:catAx>
      <c:valAx>
        <c:axId val="65132032"/>
        <c:scaling>
          <c:orientation val="minMax"/>
        </c:scaling>
        <c:axPos val="l"/>
        <c:numFmt formatCode="General" sourceLinked="1"/>
        <c:majorTickMark val="cross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5130496"/>
        <c:crosses val="autoZero"/>
        <c:crossBetween val="between"/>
      </c:valAx>
      <c:catAx>
        <c:axId val="65152128"/>
        <c:scaling>
          <c:orientation val="minMax"/>
        </c:scaling>
        <c:delete val="1"/>
        <c:axPos val="b"/>
        <c:numFmt formatCode="General" sourceLinked="1"/>
        <c:tickLblPos val="none"/>
        <c:crossAx val="65153664"/>
        <c:crosses val="autoZero"/>
        <c:lblAlgn val="ctr"/>
        <c:lblOffset val="100"/>
      </c:catAx>
      <c:valAx>
        <c:axId val="65153664"/>
        <c:scaling>
          <c:orientation val="minMax"/>
        </c:scaling>
        <c:delete val="1"/>
        <c:axPos val="l"/>
        <c:numFmt formatCode="General" sourceLinked="1"/>
        <c:tickLblPos val="none"/>
        <c:crossAx val="65152128"/>
        <c:crosses val="autoZero"/>
        <c:crossBetween val="between"/>
      </c:valAx>
      <c:spPr>
        <a:solidFill>
          <a:srgbClr val="FFFFFF"/>
        </a:solidFill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1118494540805676"/>
          <c:y val="0.78147234927003739"/>
          <c:w val="0.8524861291072543"/>
          <c:h val="0.17161843014206027"/>
        </c:manualLayout>
      </c:layout>
      <c:spPr>
        <a:solidFill>
          <a:schemeClr val="bg1"/>
        </a:solidFill>
        <a:ln w="12700">
          <a:noFill/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5163584789786481"/>
          <c:y val="0.25831266404199482"/>
          <c:w val="0.70675687830484479"/>
          <c:h val="0.5450761154855643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dPt>
            <c:idx val="0"/>
            <c:spPr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rgbClr val="000000"/>
                </a:solidFill>
              </a:ln>
            </c:spPr>
          </c:dPt>
          <c:dPt>
            <c:idx val="1"/>
            <c:spPr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 scaled="0"/>
              </a:gradFill>
              <a:ln>
                <a:solidFill>
                  <a:srgbClr val="000000"/>
                </a:solidFill>
              </a:ln>
            </c:spPr>
          </c:dPt>
          <c:dPt>
            <c:idx val="2"/>
            <c:spPr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2700000" scaled="0"/>
              </a:gradFill>
              <a:ln>
                <a:solidFill>
                  <a:srgbClr val="000000"/>
                </a:solidFill>
              </a:ln>
            </c:spPr>
          </c:dPt>
          <c:dPt>
            <c:idx val="4"/>
            <c:spPr>
              <a:solidFill>
                <a:srgbClr val="7030A0">
                  <a:alpha val="78000"/>
                </a:srgbClr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7387</c:v>
                </c:pt>
                <c:pt idx="1">
                  <c:v>6760</c:v>
                </c:pt>
                <c:pt idx="2">
                  <c:v>6410</c:v>
                </c:pt>
                <c:pt idx="3">
                  <c:v>6650</c:v>
                </c:pt>
                <c:pt idx="4">
                  <c:v>7881</c:v>
                </c:pt>
                <c:pt idx="5">
                  <c:v>6893</c:v>
                </c:pt>
              </c:numCache>
            </c:numRef>
          </c:val>
        </c:ser>
        <c:axId val="65073536"/>
        <c:axId val="65075072"/>
      </c:barChart>
      <c:catAx>
        <c:axId val="650735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65075072"/>
        <c:crosses val="autoZero"/>
        <c:auto val="1"/>
        <c:lblAlgn val="ctr"/>
        <c:lblOffset val="100"/>
      </c:catAx>
      <c:valAx>
        <c:axId val="6507507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650735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300" dirty="0"/>
              <a:t>Число </a:t>
            </a:r>
            <a:r>
              <a:rPr lang="ru-RU" sz="1300" u="sng" dirty="0"/>
              <a:t>женщин</a:t>
            </a:r>
            <a:r>
              <a:rPr lang="ru-RU" sz="1300" dirty="0"/>
              <a:t>, вступивших в первый и повторный браки в </a:t>
            </a:r>
            <a:r>
              <a:rPr lang="ru-RU" sz="1300" dirty="0" smtClean="0"/>
              <a:t>2012 </a:t>
            </a:r>
            <a:r>
              <a:rPr lang="ru-RU" sz="1300" dirty="0"/>
              <a:t>г.</a:t>
            </a:r>
          </a:p>
        </c:rich>
      </c:tx>
      <c:layout>
        <c:manualLayout>
          <c:xMode val="edge"/>
          <c:yMode val="edge"/>
          <c:x val="0.14052287581699346"/>
          <c:y val="2.0066889632106968E-2"/>
        </c:manualLayout>
      </c:layout>
      <c:spPr>
        <a:noFill/>
        <a:ln w="25373">
          <a:noFill/>
        </a:ln>
      </c:spPr>
    </c:title>
    <c:view3D>
      <c:perspective val="0"/>
    </c:view3D>
    <c:plotArea>
      <c:layout>
        <c:manualLayout>
          <c:layoutTarget val="inner"/>
          <c:xMode val="edge"/>
          <c:yMode val="edge"/>
          <c:x val="0.11304691982140036"/>
          <c:y val="0.37031047067751244"/>
          <c:w val="0.76545809809676668"/>
          <c:h val="0.3086194646281754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rgbClr val="AABCF4"/>
            </a:solidFill>
            <a:ln w="12687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88B800"/>
              </a:solidFill>
              <a:ln w="12687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0000"/>
              </a:solidFill>
              <a:ln w="12687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1.2514114194015083E-2"/>
                  <c:y val="7.2019606943481574E-3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400" dirty="0" smtClean="0"/>
                      <a:t>80</a:t>
                    </a:r>
                    <a:r>
                      <a:rPr lang="ru-RU" sz="1400" dirty="0" smtClean="0"/>
                      <a:t>,5</a:t>
                    </a:r>
                    <a:r>
                      <a:rPr lang="en-US" sz="1400" dirty="0" smtClean="0"/>
                      <a:t>%</a:t>
                    </a:r>
                    <a:endParaRPr lang="en-US" sz="1400" dirty="0"/>
                  </a:p>
                </c:rich>
              </c:tx>
              <c:numFmt formatCode="0%" sourceLinked="0"/>
              <c:spPr>
                <a:noFill/>
                <a:ln w="25373">
                  <a:noFill/>
                </a:ln>
              </c:spPr>
              <c:showPercent val="1"/>
            </c:dLbl>
            <c:dLbl>
              <c:idx val="1"/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400" smtClean="0"/>
                      <a:t>19,5</a:t>
                    </a:r>
                    <a:r>
                      <a:rPr lang="en-US" sz="1400" smtClean="0"/>
                      <a:t>%</a:t>
                    </a:r>
                    <a:endParaRPr lang="en-US" sz="1400"/>
                  </a:p>
                </c:rich>
              </c:tx>
              <c:numFmt formatCode="0%" sourceLinked="0"/>
              <c:spPr>
                <a:noFill/>
                <a:ln w="25373">
                  <a:noFill/>
                </a:ln>
              </c:spPr>
              <c:showPercent val="1"/>
            </c:dLbl>
            <c:numFmt formatCode="0%" sourceLinked="0"/>
            <c:spPr>
              <a:noFill/>
              <a:ln w="25373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</c:dLbls>
          <c:cat>
            <c:strRef>
              <c:f>Sheet1!$B$1:$C$1</c:f>
              <c:strCache>
                <c:ptCount val="2"/>
                <c:pt idx="0">
                  <c:v>Женщины, вступившие в первый брак</c:v>
                </c:pt>
                <c:pt idx="1">
                  <c:v>Женщины, вступившие в повторный брак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80.5</c:v>
                </c:pt>
                <c:pt idx="1">
                  <c:v>19.5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87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2687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Sheet1!$B$1:$C$1</c:f>
              <c:strCache>
                <c:ptCount val="2"/>
                <c:pt idx="0">
                  <c:v>Женщины, вступившие в первый брак</c:v>
                </c:pt>
                <c:pt idx="1">
                  <c:v>Женщины, вступившие в повторный брак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687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2687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687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Sheet1!$B$1:$C$1</c:f>
              <c:strCache>
                <c:ptCount val="2"/>
                <c:pt idx="0">
                  <c:v>Женщины, вступившие в первый брак</c:v>
                </c:pt>
                <c:pt idx="1">
                  <c:v>Женщины, вступившие в повторный брак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</c:pie3DChart>
      <c:spPr>
        <a:noFill/>
        <a:ln w="12687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"/>
          <c:y val="0.81538792855379161"/>
          <c:w val="0.92105430327016935"/>
          <c:h val="0.14089616761702731"/>
        </c:manualLayout>
      </c:layout>
      <c:spPr>
        <a:noFill/>
        <a:ln w="12687">
          <a:noFill/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7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480362537764352"/>
          <c:y val="6.3545150501671865E-2"/>
          <c:w val="0.85498489425983748"/>
          <c:h val="0.7190635451505015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браков с иностранцами</c:v>
                </c:pt>
              </c:strCache>
            </c:strRef>
          </c:tx>
          <c:spPr>
            <a:gradFill>
              <a:gsLst>
                <a:gs pos="30000">
                  <a:srgbClr val="FFFF00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ln w="11769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3.4560753140015473E-3"/>
                  <c:y val="-1.2015890096777563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0707098598793308E-2"/>
                  <c:y val="-3.3940866077658838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8.8943455378720747E-3"/>
                  <c:y val="-3.2918899823650781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0102740513204728E-2"/>
                  <c:y val="-4.2320837791523132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8.2899874522836727E-3"/>
                  <c:y val="-1.6642519145473895E-2"/>
                </c:manualLayout>
              </c:layout>
              <c:dLblPos val="outEnd"/>
              <c:showVal val="1"/>
            </c:dLbl>
            <c:spPr>
              <a:noFill/>
              <a:ln w="23537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597</c:v>
                </c:pt>
                <c:pt idx="1">
                  <c:v>587</c:v>
                </c:pt>
                <c:pt idx="2">
                  <c:v>556</c:v>
                </c:pt>
                <c:pt idx="3">
                  <c:v>628</c:v>
                </c:pt>
                <c:pt idx="4">
                  <c:v>671</c:v>
                </c:pt>
              </c:numCache>
            </c:numRef>
          </c:val>
        </c:ser>
        <c:axId val="65030784"/>
        <c:axId val="65188224"/>
      </c:barChart>
      <c:catAx>
        <c:axId val="65030784"/>
        <c:scaling>
          <c:orientation val="minMax"/>
        </c:scaling>
        <c:axPos val="b"/>
        <c:numFmt formatCode="General" sourceLinked="1"/>
        <c:tickLblPos val="nextTo"/>
        <c:spPr>
          <a:ln w="29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5188224"/>
        <c:crosses val="autoZero"/>
        <c:auto val="1"/>
        <c:lblAlgn val="ctr"/>
        <c:lblOffset val="100"/>
        <c:tickLblSkip val="1"/>
        <c:tickMarkSkip val="1"/>
      </c:catAx>
      <c:valAx>
        <c:axId val="65188224"/>
        <c:scaling>
          <c:orientation val="minMax"/>
        </c:scaling>
        <c:axPos val="l"/>
        <c:numFmt formatCode="General" sourceLinked="1"/>
        <c:tickLblPos val="nextTo"/>
        <c:spPr>
          <a:ln w="29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5030784"/>
        <c:crosses val="autoZero"/>
        <c:crossBetween val="between"/>
      </c:valAx>
      <c:spPr>
        <a:noFill/>
        <a:ln w="11769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3293051359516644"/>
          <c:y val="0.89966555183946451"/>
          <c:w val="0.81873111782479213"/>
          <c:h val="9.0301003344481628E-2"/>
        </c:manualLayout>
      </c:layout>
      <c:spPr>
        <a:noFill/>
        <a:ln w="11769">
          <a:noFill/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1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300" dirty="0"/>
              <a:t>Число </a:t>
            </a:r>
            <a:r>
              <a:rPr lang="ru-RU" sz="1300" u="sng" dirty="0"/>
              <a:t>мужчин</a:t>
            </a:r>
            <a:r>
              <a:rPr lang="ru-RU" sz="1300" dirty="0"/>
              <a:t>, вступивших в первый и повторный браки в </a:t>
            </a:r>
            <a:r>
              <a:rPr lang="ru-RU" sz="1300" dirty="0" smtClean="0"/>
              <a:t>2012 </a:t>
            </a:r>
            <a:r>
              <a:rPr lang="ru-RU" sz="1300" dirty="0"/>
              <a:t>г.</a:t>
            </a:r>
          </a:p>
        </c:rich>
      </c:tx>
      <c:layout>
        <c:manualLayout>
          <c:xMode val="edge"/>
          <c:yMode val="edge"/>
          <c:x val="0.11941480803852791"/>
          <c:y val="4.0266936989764412E-2"/>
        </c:manualLayout>
      </c:layout>
      <c:spPr>
        <a:noFill/>
        <a:ln w="25387">
          <a:noFill/>
        </a:ln>
      </c:spPr>
    </c:title>
    <c:view3D>
      <c:perspective val="0"/>
    </c:view3D>
    <c:plotArea>
      <c:layout>
        <c:manualLayout>
          <c:layoutTarget val="inner"/>
          <c:xMode val="edge"/>
          <c:yMode val="edge"/>
          <c:x val="0.14268533317023344"/>
          <c:y val="0.39730549938552651"/>
          <c:w val="0.73995915317294214"/>
          <c:h val="0.3018241507249261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rgbClr val="FF0000"/>
            </a:solidFill>
            <a:ln w="12693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88B800"/>
              </a:solidFill>
              <a:ln w="12693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6.3622722643130097E-2"/>
                  <c:y val="3.0289936367328452E-2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dirty="0" smtClean="0"/>
                      <a:t>7</a:t>
                    </a:r>
                    <a:r>
                      <a:rPr lang="ru-RU" sz="1600" dirty="0" smtClean="0"/>
                      <a:t>9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6.390826483423287E-2"/>
                  <c:y val="-3.2710225868944912E-2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smtClean="0"/>
                      <a:t>2</a:t>
                    </a:r>
                    <a:r>
                      <a:rPr lang="ru-RU" sz="1600" smtClean="0"/>
                      <a:t>1</a:t>
                    </a:r>
                    <a:r>
                      <a:rPr lang="en-US" sz="1600" smtClean="0"/>
                      <a:t>%</a:t>
                    </a:r>
                    <a:endParaRPr lang="en-US" sz="160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Мужчины, вступившие в первый брак</c:v>
                </c:pt>
                <c:pt idx="1">
                  <c:v>Мужчины, вступившие в повторный брак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0.78</c:v>
                </c:pt>
                <c:pt idx="1">
                  <c:v>0.22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93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2693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Sheet1!$B$1:$C$1</c:f>
              <c:strCache>
                <c:ptCount val="2"/>
                <c:pt idx="0">
                  <c:v>Мужчины, вступившие в первый брак</c:v>
                </c:pt>
                <c:pt idx="1">
                  <c:v>Мужчины, вступившие в повторный брак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693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2693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693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Sheet1!$B$1:$C$1</c:f>
              <c:strCache>
                <c:ptCount val="2"/>
                <c:pt idx="0">
                  <c:v>Мужчины, вступившие в первый брак</c:v>
                </c:pt>
                <c:pt idx="1">
                  <c:v>Мужчины, вступившие в повторный брак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</c:pie3DChart>
      <c:spPr>
        <a:noFill/>
        <a:ln w="12693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4.4239094881116256E-2"/>
          <c:y val="0.83899905521229245"/>
          <c:w val="0.93358335172681373"/>
          <c:h val="0.14086747629282734"/>
        </c:manualLayout>
      </c:layout>
      <c:spPr>
        <a:noFill/>
        <a:ln w="12693">
          <a:noFill/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0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ru-RU"/>
              <a:t>Мужчины</a:t>
            </a:r>
          </a:p>
        </c:rich>
      </c:tx>
      <c:layout>
        <c:manualLayout>
          <c:xMode val="edge"/>
          <c:yMode val="edge"/>
          <c:x val="0.44338700483026072"/>
          <c:y val="2.006691709883961E-2"/>
        </c:manualLayout>
      </c:layout>
      <c:spPr>
        <a:noFill/>
        <a:ln w="25373">
          <a:noFill/>
        </a:ln>
      </c:spPr>
    </c:title>
    <c:view3D>
      <c:rotX val="40"/>
      <c:rotY val="10"/>
      <c:perspective val="30"/>
    </c:view3D>
    <c:sideWall>
      <c:spPr>
        <a:noFill/>
        <a:ln w="25373">
          <a:noFill/>
        </a:ln>
      </c:spPr>
    </c:sideWall>
    <c:backWall>
      <c:spPr>
        <a:noFill/>
        <a:ln w="25373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6.2294343984304869E-2"/>
          <c:w val="1"/>
          <c:h val="0.9377056560157219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rgbClr val="FF0000"/>
            </a:solidFill>
            <a:ln w="12687">
              <a:solidFill>
                <a:schemeClr val="tx1"/>
              </a:solidFill>
              <a:prstDash val="solid"/>
            </a:ln>
          </c:spPr>
          <c:explosion val="22"/>
          <c:dPt>
            <c:idx val="0"/>
            <c:spPr>
              <a:solidFill>
                <a:srgbClr val="00B0F0"/>
              </a:solidFill>
              <a:ln w="12687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B2ECBC"/>
              </a:solidFill>
              <a:ln w="12687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AABCF4"/>
              </a:solidFill>
              <a:ln w="12687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18-24 лет
</a:t>
                    </a:r>
                    <a:r>
                      <a:rPr lang="ru-RU" sz="1200" dirty="0" smtClean="0"/>
                      <a:t>35%</a:t>
                    </a:r>
                    <a:endParaRPr lang="ru-RU" sz="1200" dirty="0"/>
                  </a:p>
                </c:rich>
              </c:tx>
              <c:dLblPos val="ctr"/>
              <c:showCatName val="1"/>
              <c:showPercent val="1"/>
            </c:dLbl>
            <c:dLbl>
              <c:idx val="1"/>
              <c:layout>
                <c:manualLayout>
                  <c:x val="0.24716611875317571"/>
                  <c:y val="-0.26800085167216708"/>
                </c:manualLayout>
              </c:layout>
              <c:tx>
                <c:rich>
                  <a:bodyPr/>
                  <a:lstStyle/>
                  <a:p>
                    <a:r>
                      <a:rPr lang="ru-RU" sz="970" dirty="0"/>
                      <a:t>25-34 лет</a:t>
                    </a:r>
                    <a:r>
                      <a:rPr lang="ru-RU" sz="1200" dirty="0"/>
                      <a:t>
</a:t>
                    </a:r>
                    <a:r>
                      <a:rPr lang="ru-RU" sz="1200" dirty="0" smtClean="0"/>
                      <a:t>47%</a:t>
                    </a:r>
                    <a:endParaRPr lang="ru-RU" sz="1200" dirty="0"/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0.15125271549261884"/>
                  <c:y val="0.1587297917965725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35 лет и старше
</a:t>
                    </a:r>
                    <a:r>
                      <a:rPr lang="ru-RU" sz="1200" dirty="0" smtClean="0"/>
                      <a:t>18%</a:t>
                    </a:r>
                    <a:endParaRPr lang="ru-RU" sz="1200" dirty="0"/>
                  </a:p>
                </c:rich>
              </c:tx>
              <c:dLblPos val="bestFit"/>
              <c:showCatName val="1"/>
              <c:showPercent val="1"/>
            </c:dLbl>
            <c:numFmt formatCode="0%" sourceLinked="0"/>
            <c:spPr>
              <a:noFill/>
              <a:ln w="25373">
                <a:noFill/>
              </a:ln>
            </c:spPr>
            <c:txPr>
              <a:bodyPr/>
              <a:lstStyle/>
              <a:p>
                <a:pPr>
                  <a:defRPr sz="97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CatName val="1"/>
            <c:showPercent val="1"/>
            <c:showLeaderLines val="1"/>
          </c:dLbls>
          <c:cat>
            <c:strRef>
              <c:f>Sheet1!$B$1:$D$1</c:f>
              <c:strCache>
                <c:ptCount val="3"/>
                <c:pt idx="0">
                  <c:v>18-24 лет</c:v>
                </c:pt>
                <c:pt idx="1">
                  <c:v>25-34 лет</c:v>
                </c:pt>
                <c:pt idx="2">
                  <c:v>35 лет и старше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12170</c:v>
                </c:pt>
                <c:pt idx="1">
                  <c:v>17454</c:v>
                </c:pt>
                <c:pt idx="2">
                  <c:v>6453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87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687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87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373">
                <a:noFill/>
              </a:ln>
            </c:spPr>
            <c:txPr>
              <a:bodyPr/>
              <a:lstStyle/>
              <a:p>
                <a:pPr>
                  <a:defRPr sz="97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Sheet1!$B$1:$D$1</c:f>
              <c:strCache>
                <c:ptCount val="3"/>
                <c:pt idx="0">
                  <c:v>18-24 лет</c:v>
                </c:pt>
                <c:pt idx="1">
                  <c:v>25-34 лет</c:v>
                </c:pt>
                <c:pt idx="2">
                  <c:v>35 лет и старше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 sz="97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0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ru-RU"/>
              <a:t>Женщины</a:t>
            </a:r>
          </a:p>
        </c:rich>
      </c:tx>
      <c:layout>
        <c:manualLayout>
          <c:xMode val="edge"/>
          <c:yMode val="edge"/>
          <c:x val="0.37254901960785414"/>
          <c:y val="2.0066889632106968E-2"/>
        </c:manualLayout>
      </c:layout>
      <c:spPr>
        <a:noFill/>
        <a:ln w="25387">
          <a:noFill/>
        </a:ln>
      </c:spPr>
    </c:title>
    <c:view3D>
      <c:rotX val="40"/>
      <c:perspective val="30"/>
    </c:view3D>
    <c:sideWall>
      <c:spPr>
        <a:noFill/>
        <a:ln w="25387">
          <a:noFill/>
        </a:ln>
      </c:spPr>
    </c:sideWall>
    <c:backWall>
      <c:spPr>
        <a:noFill/>
        <a:ln w="25387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4.5988294607201934E-2"/>
          <c:w val="1"/>
          <c:h val="0.9540117053927982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rgbClr val="FF0000"/>
            </a:solidFill>
            <a:ln w="12693">
              <a:solidFill>
                <a:schemeClr val="tx1"/>
              </a:solidFill>
              <a:prstDash val="solid"/>
            </a:ln>
          </c:spPr>
          <c:explosion val="25"/>
          <c:dPt>
            <c:idx val="1"/>
            <c:spPr>
              <a:solidFill>
                <a:srgbClr val="00B0F0"/>
              </a:solidFill>
              <a:ln w="12693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B2ECBC"/>
              </a:solidFill>
              <a:ln w="12693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AABCF4"/>
              </a:solidFill>
              <a:ln w="12693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6.2398900146074528E-2"/>
                  <c:y val="5.141165866523461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 18 лет
</a:t>
                    </a:r>
                    <a:r>
                      <a:rPr lang="ru-RU" sz="1100" dirty="0" smtClean="0"/>
                      <a:t>0,6%</a:t>
                    </a:r>
                    <a:endParaRPr lang="ru-RU" sz="1100" dirty="0"/>
                  </a:p>
                </c:rich>
              </c:tx>
              <c:dLblPos val="bestFit"/>
              <c:showCatName val="1"/>
              <c:showPercent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/>
                      <a:t>18-24 лет
</a:t>
                    </a:r>
                    <a:r>
                      <a:rPr lang="ru-RU" sz="1200" dirty="0" smtClean="0"/>
                      <a:t>50%</a:t>
                    </a:r>
                    <a:endParaRPr lang="ru-RU" sz="1200" dirty="0"/>
                  </a:p>
                </c:rich>
              </c:tx>
              <c:dLblPos val="ctr"/>
              <c:showCatName val="1"/>
              <c:showPercent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/>
                      <a:t>25-34 лет
</a:t>
                    </a:r>
                    <a:r>
                      <a:rPr lang="ru-RU" sz="1200" dirty="0" smtClean="0"/>
                      <a:t>37%</a:t>
                    </a:r>
                    <a:endParaRPr lang="ru-RU" sz="1200" dirty="0"/>
                  </a:p>
                </c:rich>
              </c:tx>
              <c:dLblPos val="ctr"/>
              <c:showCatName val="1"/>
              <c:showPercent val="1"/>
            </c:dLbl>
            <c:dLbl>
              <c:idx val="3"/>
              <c:layout>
                <c:manualLayout>
                  <c:x val="0.15105056359702712"/>
                  <c:y val="0.1303411794254077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35 и старше
</a:t>
                    </a:r>
                    <a:r>
                      <a:rPr lang="ru-RU" sz="1200" dirty="0" smtClean="0"/>
                      <a:t>12,4%</a:t>
                    </a:r>
                    <a:endParaRPr lang="ru-RU" sz="1200" dirty="0"/>
                  </a:p>
                </c:rich>
              </c:tx>
              <c:dLblPos val="bestFit"/>
              <c:showCatName val="1"/>
              <c:showPercent val="1"/>
            </c:dLbl>
            <c:numFmt formatCode="0%" sourceLinked="0"/>
            <c:spPr>
              <a:noFill/>
              <a:ln w="25387">
                <a:noFill/>
              </a:ln>
            </c:spPr>
            <c:txPr>
              <a:bodyPr/>
              <a:lstStyle/>
              <a:p>
                <a:pPr>
                  <a:defRPr sz="97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CatName val="1"/>
            <c:showPercent val="1"/>
            <c:showLeaderLines val="1"/>
          </c:dLbls>
          <c:cat>
            <c:strRef>
              <c:f>Sheet1!$B$1:$E$1</c:f>
              <c:strCache>
                <c:ptCount val="4"/>
                <c:pt idx="0">
                  <c:v>до 18 лет</c:v>
                </c:pt>
                <c:pt idx="1">
                  <c:v>18-24 лет</c:v>
                </c:pt>
                <c:pt idx="2">
                  <c:v>25-34 лет</c:v>
                </c:pt>
                <c:pt idx="3">
                  <c:v>35 и старше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448</c:v>
                </c:pt>
                <c:pt idx="1">
                  <c:v>15483</c:v>
                </c:pt>
                <c:pt idx="2">
                  <c:v>9778</c:v>
                </c:pt>
                <c:pt idx="3">
                  <c:v>3988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 sz="97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7295755017119382"/>
          <c:y val="5.9404619530292066E-2"/>
          <c:w val="0.80718954248366015"/>
          <c:h val="0.6688963210702341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число невест</c:v>
                </c:pt>
              </c:strCache>
            </c:strRef>
          </c:tx>
          <c:spPr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1.8441610294574933E-3"/>
                  <c:y val="8.8678420119905066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6568453228345514E-3"/>
                  <c:y val="-2.471688029092557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3.9935004369042295E-3"/>
                  <c:y val="1.7324362299574601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3.8402294374136146E-3"/>
                  <c:y val="3.9464339447083012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2.754514403655829E-5"/>
                  <c:y val="-2.1450586906672751E-3"/>
                </c:manualLayout>
              </c:layout>
              <c:dLblPos val="outEnd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264</c:v>
                </c:pt>
                <c:pt idx="1">
                  <c:v>237</c:v>
                </c:pt>
                <c:pt idx="2">
                  <c:v>187</c:v>
                </c:pt>
                <c:pt idx="3">
                  <c:v>203</c:v>
                </c:pt>
                <c:pt idx="4">
                  <c:v>202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число женихов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1270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5898274257043255E-2"/>
                  <c:y val="7.3756012665969364E-4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8621796437768501E-2"/>
                  <c:y val="7.3749429040772434E-4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2.1344986381542017E-2"/>
                  <c:y val="-4.8365490180408534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7532228612897809E-2"/>
                  <c:y val="1.6344921119089771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7.1838553687863871E-3"/>
                  <c:y val="8.541316107543082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26</c:v>
                </c:pt>
                <c:pt idx="1">
                  <c:v>21</c:v>
                </c:pt>
                <c:pt idx="2">
                  <c:v>15</c:v>
                </c:pt>
                <c:pt idx="3">
                  <c:v>14</c:v>
                </c:pt>
                <c:pt idx="4">
                  <c:v>15</c:v>
                </c:pt>
              </c:numCache>
            </c:numRef>
          </c:val>
        </c:ser>
        <c:axId val="68161536"/>
        <c:axId val="68163072"/>
      </c:barChart>
      <c:catAx>
        <c:axId val="681615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8163072"/>
        <c:crosses val="autoZero"/>
        <c:auto val="1"/>
        <c:lblAlgn val="ctr"/>
        <c:lblOffset val="100"/>
        <c:tickLblSkip val="1"/>
        <c:tickMarkSkip val="1"/>
      </c:catAx>
      <c:valAx>
        <c:axId val="68163072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8161536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8.8235294117647745E-2"/>
          <c:y val="0.86287625418060265"/>
          <c:w val="0.4607843137254975"/>
          <c:h val="0.12374581939799331"/>
        </c:manualLayout>
      </c:layout>
      <c:spPr>
        <a:noFill/>
        <a:ln w="12700">
          <a:noFill/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 w="12700">
      <a:noFill/>
      <a:prstDash val="solid"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163660827809257"/>
          <c:y val="7.9463462708739913E-2"/>
          <c:w val="0.81897320050860123"/>
          <c:h val="0.794127963525198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регистрации рождения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0000"/>
              </a:solidFill>
            </a:ln>
          </c:spPr>
          <c:dLbls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1991</c:v>
                </c:pt>
                <c:pt idx="1">
                  <c:v>1992</c:v>
                </c:pt>
                <c:pt idx="2">
                  <c:v>1999</c:v>
                </c:pt>
                <c:pt idx="3">
                  <c:v>2005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51068</c:v>
                </c:pt>
                <c:pt idx="1">
                  <c:v>44589</c:v>
                </c:pt>
                <c:pt idx="2">
                  <c:v>35378</c:v>
                </c:pt>
                <c:pt idx="3">
                  <c:v>37613</c:v>
                </c:pt>
                <c:pt idx="4">
                  <c:v>47143</c:v>
                </c:pt>
                <c:pt idx="5">
                  <c:v>49512</c:v>
                </c:pt>
                <c:pt idx="6">
                  <c:v>51391</c:v>
                </c:pt>
                <c:pt idx="7">
                  <c:v>56005</c:v>
                </c:pt>
              </c:numCache>
            </c:numRef>
          </c:val>
        </c:ser>
        <c:axId val="111124864"/>
        <c:axId val="111126400"/>
      </c:barChart>
      <c:catAx>
        <c:axId val="1111248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11126400"/>
        <c:crossesAt val="1000"/>
        <c:auto val="1"/>
        <c:lblAlgn val="ctr"/>
        <c:lblOffset val="100"/>
      </c:catAx>
      <c:valAx>
        <c:axId val="111126400"/>
        <c:scaling>
          <c:orientation val="minMax"/>
          <c:max val="60000"/>
          <c:min val="0"/>
        </c:scaling>
        <c:axPos val="l"/>
        <c:numFmt formatCode="General" sourceLinked="1"/>
        <c:tickLblPos val="nextTo"/>
        <c:crossAx val="111124864"/>
        <c:crosses val="autoZero"/>
        <c:crossBetween val="between"/>
        <c:minorUnit val="4000"/>
      </c:valAx>
    </c:plotArea>
    <c:legend>
      <c:legendPos val="b"/>
      <c:layout/>
      <c:txPr>
        <a:bodyPr/>
        <a:lstStyle/>
        <a:p>
          <a:pPr>
            <a:defRPr sz="700"/>
          </a:pPr>
          <a:endParaRPr lang="ru-RU"/>
        </a:p>
      </c:txPr>
    </c:legend>
    <c:plotVisOnly val="1"/>
    <c:dispBlanksAs val="gap"/>
  </c:chart>
  <c:txPr>
    <a:bodyPr/>
    <a:lstStyle/>
    <a:p>
      <a:pPr>
        <a:defRPr sz="700" baseline="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8627450980392171"/>
          <c:y val="7.0234113712374549E-2"/>
          <c:w val="0.67320261437911677"/>
          <c:h val="0.62876254180600444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Количество актов о браке в год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12693">
              <a:solidFill>
                <a:schemeClr val="tx1"/>
              </a:solidFill>
              <a:prstDash val="solid"/>
            </a:ln>
          </c:spPr>
          <c:dLbls>
            <c:dLbl>
              <c:idx val="1"/>
              <c:layout>
                <c:manualLayout>
                  <c:x val="8.443270364486671E-3"/>
                  <c:y val="7.7217119339362114E-3"/>
                </c:manualLayout>
              </c:layout>
              <c:showVal val="1"/>
            </c:dLbl>
            <c:spPr>
              <a:noFill/>
              <a:ln w="25387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29497</c:v>
                </c:pt>
                <c:pt idx="1">
                  <c:v>29392</c:v>
                </c:pt>
                <c:pt idx="2">
                  <c:v>31435</c:v>
                </c:pt>
                <c:pt idx="3">
                  <c:v>36103</c:v>
                </c:pt>
                <c:pt idx="4">
                  <c:v>33172</c:v>
                </c:pt>
              </c:numCache>
            </c:numRef>
          </c:val>
        </c:ser>
        <c:axId val="68201856"/>
        <c:axId val="68203648"/>
      </c:barChart>
      <c:lineChart>
        <c:grouping val="standard"/>
        <c:ser>
          <c:idx val="0"/>
          <c:order val="1"/>
          <c:tx>
            <c:strRef>
              <c:f>Sheet1!$A$3</c:f>
              <c:strCache>
                <c:ptCount val="1"/>
                <c:pt idx="0">
                  <c:v>Число браков со снижением возраста </c:v>
                </c:pt>
              </c:strCache>
            </c:strRef>
          </c:tx>
          <c:spPr>
            <a:ln w="12693">
              <a:solidFill>
                <a:srgbClr val="FF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3.0726949879132204E-3"/>
                  <c:y val="-2.0464968660185698E-2"/>
                </c:manualLayout>
              </c:layout>
              <c:showVal val="1"/>
            </c:dLbl>
            <c:dLbl>
              <c:idx val="1"/>
              <c:layout>
                <c:manualLayout>
                  <c:x val="-9.7955112267219729E-2"/>
                  <c:y val="2.02552056194608E-2"/>
                </c:manualLayout>
              </c:layout>
              <c:showVal val="1"/>
            </c:dLbl>
            <c:dLbl>
              <c:idx val="2"/>
              <c:layout>
                <c:manualLayout>
                  <c:x val="-9.6596067869853683E-2"/>
                  <c:y val="-3.9483484352589172E-2"/>
                </c:manualLayout>
              </c:layout>
              <c:showVal val="1"/>
            </c:dLbl>
            <c:dLbl>
              <c:idx val="3"/>
              <c:layout>
                <c:manualLayout>
                  <c:x val="-0.10979431404173494"/>
                  <c:y val="-2.1092129751512808E-2"/>
                </c:manualLayout>
              </c:layout>
              <c:showVal val="1"/>
            </c:dLbl>
            <c:dLbl>
              <c:idx val="4"/>
              <c:layout>
                <c:manualLayout>
                  <c:x val="-0.10421447425381868"/>
                  <c:y val="-4.0853024205438945E-2"/>
                </c:manualLayout>
              </c:layout>
              <c:showVal val="1"/>
            </c:dLbl>
            <c:spPr>
              <a:noFill/>
              <a:ln w="25387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280</c:v>
                </c:pt>
                <c:pt idx="1">
                  <c:v>246</c:v>
                </c:pt>
                <c:pt idx="2">
                  <c:v>197</c:v>
                </c:pt>
                <c:pt idx="3">
                  <c:v>213</c:v>
                </c:pt>
                <c:pt idx="4">
                  <c:v>212</c:v>
                </c:pt>
              </c:numCache>
            </c:numRef>
          </c:val>
        </c:ser>
        <c:marker val="1"/>
        <c:axId val="68205184"/>
        <c:axId val="68227456"/>
      </c:lineChart>
      <c:catAx>
        <c:axId val="68201856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9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8203648"/>
        <c:crosses val="autoZero"/>
        <c:lblAlgn val="ctr"/>
        <c:lblOffset val="100"/>
        <c:tickLblSkip val="1"/>
        <c:tickMarkSkip val="1"/>
      </c:catAx>
      <c:valAx>
        <c:axId val="68203648"/>
        <c:scaling>
          <c:orientation val="minMax"/>
        </c:scaling>
        <c:axPos val="l"/>
        <c:numFmt formatCode="General" sourceLinked="1"/>
        <c:majorTickMark val="cross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9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8201856"/>
        <c:crosses val="autoZero"/>
        <c:crossBetween val="between"/>
      </c:valAx>
      <c:catAx>
        <c:axId val="68205184"/>
        <c:scaling>
          <c:orientation val="minMax"/>
        </c:scaling>
        <c:delete val="1"/>
        <c:axPos val="b"/>
        <c:numFmt formatCode="General" sourceLinked="1"/>
        <c:tickLblPos val="none"/>
        <c:crossAx val="68227456"/>
        <c:crosses val="autoZero"/>
        <c:lblAlgn val="ctr"/>
        <c:lblOffset val="100"/>
      </c:catAx>
      <c:valAx>
        <c:axId val="68227456"/>
        <c:scaling>
          <c:orientation val="minMax"/>
          <c:max val="800"/>
          <c:min val="150"/>
        </c:scaling>
        <c:axPos val="r"/>
        <c:numFmt formatCode="General" sourceLinked="1"/>
        <c:majorTickMark val="cross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8205184"/>
        <c:crosses val="max"/>
        <c:crossBetween val="between"/>
      </c:valAx>
      <c:spPr>
        <a:solidFill>
          <a:srgbClr val="FFFFFF"/>
        </a:solidFill>
        <a:ln w="12693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5.0760643453414847E-5"/>
          <c:y val="0.81629986508284424"/>
          <c:w val="0.5982793099617213"/>
          <c:h val="0.15050167224080269"/>
        </c:manualLayout>
      </c:layout>
      <c:spPr>
        <a:solidFill>
          <a:schemeClr val="bg1"/>
        </a:solidFill>
        <a:ln w="1269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716821031798017E-2"/>
          <c:y val="5.4779518106014176E-2"/>
          <c:w val="0.92296214475694094"/>
          <c:h val="0.618596056894582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число регистраций браков в месяце;</c:v>
                </c:pt>
              </c:strCache>
            </c:strRef>
          </c:tx>
          <c:spPr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  <a:tileRect/>
            </a:gradFill>
          </c:spPr>
          <c:dLbls>
            <c:txPr>
              <a:bodyPr rot="-5400000" vert="horz"/>
              <a:lstStyle/>
              <a:p>
                <a:pPr>
                  <a:defRPr sz="800" b="0"/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1404</c:v>
                </c:pt>
                <c:pt idx="1">
                  <c:v>1640</c:v>
                </c:pt>
                <c:pt idx="2">
                  <c:v>1787</c:v>
                </c:pt>
                <c:pt idx="3">
                  <c:v>2381</c:v>
                </c:pt>
                <c:pt idx="4">
                  <c:v>989</c:v>
                </c:pt>
                <c:pt idx="5">
                  <c:v>4152</c:v>
                </c:pt>
                <c:pt idx="6">
                  <c:v>4002</c:v>
                </c:pt>
                <c:pt idx="7">
                  <c:v>4718</c:v>
                </c:pt>
                <c:pt idx="8">
                  <c:v>4532</c:v>
                </c:pt>
                <c:pt idx="9">
                  <c:v>2549</c:v>
                </c:pt>
                <c:pt idx="10">
                  <c:v>2285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браков, с электронным заявлением в месяце.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6.7085909581928024E-3"/>
                  <c:y val="-1.322769692256415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828 (59%)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1.3417181916385619E-2"/>
                  <c:y val="-8.818464615042796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906 (55,2%)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1.341718191638561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996 (55,7%)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6.708590958192802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1504 (63,2%)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1.3417181916385619E-2"/>
                  <c:y val="-1.322769692256415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481 (48,6%)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>
                <c:manualLayout>
                  <c:x val="6.7085909581928024E-3"/>
                  <c:y val="1.2630467472682676E-18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3332 (80,3%)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>
                <c:manualLayout>
                  <c:x val="1.0062886437289201E-2"/>
                  <c:y val="4.4092323075214006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3465 (86,6%)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>
                <c:manualLayout>
                  <c:x val="6.7085909581928024E-3"/>
                  <c:y val="4.4092323075214006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4209 (89,2%)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layout>
                <c:manualLayout>
                  <c:x val="6.7085909581928024E-3"/>
                  <c:y val="4.4092323075214006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4138 (91,3%)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layout>
                <c:manualLayout>
                  <c:x val="3.354295479096400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2135 (83,8%)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layout>
                <c:manualLayout>
                  <c:x val="1.341718191638561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1720 (75,3%)</a:t>
                    </a:r>
                    <a:endParaRPr lang="en-US"/>
                  </a:p>
                </c:rich>
              </c:tx>
              <c:showVal val="1"/>
            </c:dLbl>
            <c:numFmt formatCode="General" sourceLinked="0"/>
            <c:txPr>
              <a:bodyPr rot="-5400000" vert="horz"/>
              <a:lstStyle/>
              <a:p>
                <a:pPr algn="ctr">
                  <a:defRPr lang="ru-RU" sz="8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828</c:v>
                </c:pt>
                <c:pt idx="1">
                  <c:v>906</c:v>
                </c:pt>
                <c:pt idx="2">
                  <c:v>996</c:v>
                </c:pt>
                <c:pt idx="3">
                  <c:v>1504</c:v>
                </c:pt>
                <c:pt idx="4">
                  <c:v>481</c:v>
                </c:pt>
                <c:pt idx="5">
                  <c:v>3332</c:v>
                </c:pt>
                <c:pt idx="6">
                  <c:v>3465</c:v>
                </c:pt>
                <c:pt idx="7">
                  <c:v>4209</c:v>
                </c:pt>
                <c:pt idx="8">
                  <c:v>4138</c:v>
                </c:pt>
                <c:pt idx="9">
                  <c:v>2135</c:v>
                </c:pt>
                <c:pt idx="10">
                  <c:v>1720</c:v>
                </c:pt>
                <c:pt idx="11">
                  <c:v>0</c:v>
                </c:pt>
              </c:numCache>
            </c:numRef>
          </c:val>
        </c:ser>
        <c:axId val="68424832"/>
        <c:axId val="68426368"/>
      </c:barChart>
      <c:catAx>
        <c:axId val="684248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0"/>
            </a:pPr>
            <a:endParaRPr lang="ru-RU"/>
          </a:p>
        </c:txPr>
        <c:crossAx val="68426368"/>
        <c:crosses val="autoZero"/>
        <c:auto val="1"/>
        <c:lblAlgn val="ctr"/>
        <c:lblOffset val="100"/>
      </c:catAx>
      <c:valAx>
        <c:axId val="68426368"/>
        <c:scaling>
          <c:orientation val="minMax"/>
          <c:max val="6000"/>
        </c:scaling>
        <c:axPos val="l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684248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3913855353270696E-2"/>
          <c:y val="0.83660111338980769"/>
          <c:w val="0.68433174246406014"/>
          <c:h val="0.12430146650372181"/>
        </c:manualLayout>
      </c:layout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716821031798017E-2"/>
          <c:y val="0.11155998460728794"/>
          <c:w val="0.91727846706843463"/>
          <c:h val="0.71246641306949066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число регистраций браков в месяце;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circle"/>
            <c:size val="6"/>
            <c:spPr>
              <a:solidFill>
                <a:sysClr val="window" lastClr="FFFFFF"/>
              </a:solidFill>
            </c:spPr>
          </c:marker>
          <c:dLbls>
            <c:dLbl>
              <c:idx val="0"/>
              <c:layout>
                <c:manualLayout>
                  <c:x val="-3.0917657999578841E-2"/>
                  <c:y val="-4.5761099928126374E-2"/>
                </c:manualLayout>
              </c:layout>
              <c:showVal val="1"/>
            </c:dLbl>
            <c:dLbl>
              <c:idx val="1"/>
              <c:layout>
                <c:manualLayout>
                  <c:x val="-3.0917657999578841E-2"/>
                  <c:y val="-4.5761099928126374E-2"/>
                </c:manualLayout>
              </c:layout>
              <c:showVal val="1"/>
            </c:dLbl>
            <c:dLbl>
              <c:idx val="2"/>
              <c:layout>
                <c:manualLayout>
                  <c:x val="-2.4880877810480598E-2"/>
                  <c:y val="3.6085157171937166E-2"/>
                </c:manualLayout>
              </c:layout>
              <c:showVal val="1"/>
            </c:dLbl>
            <c:dLbl>
              <c:idx val="3"/>
              <c:layout>
                <c:manualLayout>
                  <c:x val="-4.0970717895304314E-2"/>
                  <c:y val="-2.9610123482905204E-2"/>
                </c:manualLayout>
              </c:layout>
              <c:showVal val="1"/>
            </c:dLbl>
            <c:dLbl>
              <c:idx val="4"/>
              <c:layout>
                <c:manualLayout>
                  <c:x val="-2.4017317386902652E-2"/>
                  <c:y val="4.0377441113052394E-2"/>
                </c:manualLayout>
              </c:layout>
              <c:showVal val="1"/>
            </c:dLbl>
            <c:dLbl>
              <c:idx val="5"/>
              <c:layout>
                <c:manualLayout>
                  <c:x val="-7.2051952160707505E-2"/>
                  <c:y val="-3.2301952890441916E-2"/>
                </c:manualLayout>
              </c:layout>
              <c:showVal val="1"/>
            </c:dLbl>
            <c:dLbl>
              <c:idx val="6"/>
              <c:layout>
                <c:manualLayout>
                  <c:x val="-6.9226385409307284E-2"/>
                  <c:y val="-4.5761099928126395E-2"/>
                </c:manualLayout>
              </c:layout>
              <c:showVal val="1"/>
            </c:dLbl>
            <c:dLbl>
              <c:idx val="7"/>
              <c:layout>
                <c:manualLayout>
                  <c:x val="-6.4988035282206813E-2"/>
                  <c:y val="-3.7685611705515723E-2"/>
                </c:manualLayout>
              </c:layout>
              <c:showVal val="1"/>
            </c:dLbl>
            <c:dLbl>
              <c:idx val="8"/>
              <c:layout>
                <c:manualLayout>
                  <c:x val="-4.6621851398104666E-2"/>
                  <c:y val="-4.0377653068123902E-2"/>
                </c:manualLayout>
              </c:layout>
              <c:showVal val="1"/>
            </c:dLbl>
            <c:dLbl>
              <c:idx val="9"/>
              <c:layout>
                <c:manualLayout>
                  <c:x val="-2.5430100762602686E-2"/>
                  <c:y val="-3.499378229797874E-2"/>
                </c:manualLayout>
              </c:layout>
              <c:showVal val="1"/>
            </c:dLbl>
            <c:dLbl>
              <c:idx val="10"/>
              <c:layout>
                <c:manualLayout>
                  <c:x val="-3.6732367768204134E-2"/>
                  <c:y val="3.499378229797874E-2"/>
                </c:manualLayout>
              </c:layout>
              <c:showVal val="1"/>
            </c:dLbl>
            <c:dLbl>
              <c:idx val="11"/>
              <c:layout>
                <c:manualLayout>
                  <c:x val="0"/>
                  <c:y val="-3.7685611705515709E-2"/>
                </c:manualLayout>
              </c:layout>
              <c:showVal val="1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0.0%</c:formatCode>
                <c:ptCount val="12"/>
                <c:pt idx="0">
                  <c:v>0.59</c:v>
                </c:pt>
                <c:pt idx="1">
                  <c:v>0.55200000000000005</c:v>
                </c:pt>
                <c:pt idx="2">
                  <c:v>0.55700000000000005</c:v>
                </c:pt>
                <c:pt idx="3">
                  <c:v>0.63200000000000045</c:v>
                </c:pt>
                <c:pt idx="4">
                  <c:v>0.48600000000000027</c:v>
                </c:pt>
                <c:pt idx="5">
                  <c:v>0.80300000000000005</c:v>
                </c:pt>
                <c:pt idx="6">
                  <c:v>0.86600000000000044</c:v>
                </c:pt>
                <c:pt idx="7">
                  <c:v>0.89200000000000002</c:v>
                </c:pt>
                <c:pt idx="8">
                  <c:v>0.91300000000000003</c:v>
                </c:pt>
                <c:pt idx="9">
                  <c:v>0.83800000000000041</c:v>
                </c:pt>
                <c:pt idx="10">
                  <c:v>0.75300000000000045</c:v>
                </c:pt>
                <c:pt idx="11">
                  <c:v>0.78700000000000003</c:v>
                </c:pt>
              </c:numCache>
            </c:numRef>
          </c:val>
        </c:ser>
        <c:marker val="1"/>
        <c:axId val="68536576"/>
        <c:axId val="68538368"/>
      </c:lineChart>
      <c:catAx>
        <c:axId val="685365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0"/>
            </a:pPr>
            <a:endParaRPr lang="ru-RU"/>
          </a:p>
        </c:txPr>
        <c:crossAx val="68538368"/>
        <c:crosses val="autoZero"/>
        <c:auto val="1"/>
        <c:lblAlgn val="ctr"/>
        <c:lblOffset val="100"/>
      </c:catAx>
      <c:valAx>
        <c:axId val="68538368"/>
        <c:scaling>
          <c:orientation val="minMax"/>
        </c:scaling>
        <c:axPos val="l"/>
        <c:numFmt formatCode="0.0%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685365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1116468039617681E-2"/>
          <c:y val="8.5715811270012224E-2"/>
          <c:w val="0.89728829583546177"/>
          <c:h val="0.6310330940240356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заявлений через интернет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</c:spPr>
          </c:marker>
          <c:dLbls>
            <c:dLbl>
              <c:idx val="0"/>
              <c:layout>
                <c:manualLayout>
                  <c:x val="-3.0233330574886877E-2"/>
                  <c:y val="-5.5971989702293612E-2"/>
                </c:manualLayout>
              </c:layout>
              <c:showVal val="1"/>
            </c:dLbl>
            <c:dLbl>
              <c:idx val="1"/>
              <c:layout>
                <c:manualLayout>
                  <c:x val="-2.8793761527378392E-2"/>
                  <c:y val="-5.4986227583908545E-2"/>
                </c:manualLayout>
              </c:layout>
              <c:showVal val="1"/>
            </c:dLbl>
            <c:dLbl>
              <c:idx val="2"/>
              <c:layout>
                <c:manualLayout>
                  <c:x val="-3.5992060208198479E-2"/>
                  <c:y val="-7.141807040597023E-2"/>
                </c:manualLayout>
              </c:layout>
              <c:showVal val="1"/>
            </c:dLbl>
            <c:dLbl>
              <c:idx val="3"/>
              <c:layout>
                <c:manualLayout>
                  <c:x val="-3.5992060208198479E-2"/>
                  <c:y val="-4.0767782537585832E-2"/>
                </c:manualLayout>
              </c:layout>
              <c:showVal val="1"/>
            </c:dLbl>
            <c:dLbl>
              <c:idx val="4"/>
              <c:layout>
                <c:manualLayout>
                  <c:x val="-6.6394371818769143E-3"/>
                  <c:y val="-5.2523625321092308E-3"/>
                </c:manualLayout>
              </c:layout>
              <c:showVal val="1"/>
            </c:dLbl>
            <c:dLbl>
              <c:idx val="5"/>
              <c:layout>
                <c:manualLayout>
                  <c:x val="-7.6303167641380801E-2"/>
                  <c:y val="-3.4502392454478246E-2"/>
                </c:manualLayout>
              </c:layout>
              <c:showVal val="1"/>
            </c:dLbl>
            <c:dLbl>
              <c:idx val="6"/>
              <c:layout>
                <c:manualLayout>
                  <c:x val="-6.6719438580898419E-2"/>
                  <c:y val="-4.6609299303444388E-2"/>
                </c:manualLayout>
              </c:layout>
              <c:showVal val="1"/>
            </c:dLbl>
            <c:dLbl>
              <c:idx val="7"/>
              <c:layout>
                <c:manualLayout>
                  <c:x val="-4.4630154658166117E-2"/>
                  <c:y val="7.0106913408088833E-2"/>
                </c:manualLayout>
              </c:layout>
              <c:showVal val="1"/>
            </c:dLbl>
            <c:dLbl>
              <c:idx val="8"/>
              <c:layout>
                <c:manualLayout>
                  <c:x val="-3.5992060208198479E-2"/>
                  <c:y val="-5.1285249914760377E-2"/>
                </c:manualLayout>
              </c:layout>
              <c:showVal val="1"/>
            </c:dLbl>
            <c:dLbl>
              <c:idx val="9"/>
              <c:layout>
                <c:manualLayout>
                  <c:x val="-6.8266334604797002E-2"/>
                  <c:y val="4.2404379311389663E-2"/>
                </c:manualLayout>
              </c:layout>
              <c:showVal val="1"/>
            </c:dLbl>
            <c:dLbl>
              <c:idx val="10"/>
              <c:layout>
                <c:manualLayout>
                  <c:x val="-4.8949201883149926E-2"/>
                  <c:y val="-5.9998601687935318E-2"/>
                </c:manualLayout>
              </c:layout>
              <c:showVal val="1"/>
            </c:dLbl>
            <c:dLbl>
              <c:idx val="11"/>
              <c:layout>
                <c:manualLayout>
                  <c:x val="-9.5838116752459714E-3"/>
                  <c:y val="-4.7005719903175723E-2"/>
                </c:manualLayout>
              </c:layout>
              <c:showVal val="1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828</c:v>
                </c:pt>
                <c:pt idx="1">
                  <c:v>906</c:v>
                </c:pt>
                <c:pt idx="2">
                  <c:v>996</c:v>
                </c:pt>
                <c:pt idx="3">
                  <c:v>1504</c:v>
                </c:pt>
                <c:pt idx="4">
                  <c:v>989</c:v>
                </c:pt>
                <c:pt idx="5">
                  <c:v>3332</c:v>
                </c:pt>
                <c:pt idx="6">
                  <c:v>3465</c:v>
                </c:pt>
                <c:pt idx="7">
                  <c:v>4209</c:v>
                </c:pt>
                <c:pt idx="8">
                  <c:v>4138</c:v>
                </c:pt>
                <c:pt idx="9">
                  <c:v>2135</c:v>
                </c:pt>
                <c:pt idx="10">
                  <c:v>1822</c:v>
                </c:pt>
                <c:pt idx="11">
                  <c:v>1720</c:v>
                </c:pt>
              </c:numCache>
            </c:numRef>
          </c:val>
        </c:ser>
        <c:marker val="1"/>
        <c:axId val="68561920"/>
        <c:axId val="68600576"/>
      </c:lineChart>
      <c:catAx>
        <c:axId val="68561920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68600576"/>
        <c:crosses val="autoZero"/>
        <c:auto val="1"/>
        <c:lblAlgn val="ctr"/>
        <c:lblOffset val="100"/>
      </c:catAx>
      <c:valAx>
        <c:axId val="6860057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685619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0982658959537571"/>
          <c:y val="5.2238805970149252E-2"/>
          <c:w val="0.80154142581888665"/>
          <c:h val="0.5254967747765995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количество актов о расторжении брака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8531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1.50093808630394E-2"/>
                  <c:y val="3.1188865525891892E-3"/>
                </c:manualLayout>
              </c:layout>
              <c:showVal val="1"/>
            </c:dLbl>
            <c:dLbl>
              <c:idx val="2"/>
              <c:layout>
                <c:manualLayout>
                  <c:x val="3.4164354786291231E-3"/>
                  <c:y val="-1.7935860233985315E-2"/>
                </c:manualLayout>
              </c:layout>
              <c:showVal val="1"/>
            </c:dLbl>
            <c:dLbl>
              <c:idx val="3"/>
              <c:layout>
                <c:manualLayout>
                  <c:x val="-1.2678452969178879E-2"/>
                  <c:y val="-1.7935860233985395E-2"/>
                </c:manualLayout>
              </c:layout>
              <c:showVal val="1"/>
            </c:dLbl>
            <c:dLbl>
              <c:idx val="4"/>
              <c:layout>
                <c:manualLayout>
                  <c:x val="6.3392264845894821E-3"/>
                  <c:y val="-1.8195012230279497E-2"/>
                </c:manualLayout>
              </c:layout>
              <c:showVal val="1"/>
            </c:dLbl>
            <c:spPr>
              <a:noFill/>
              <a:ln w="17062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15671</c:v>
                </c:pt>
                <c:pt idx="1">
                  <c:v>14669</c:v>
                </c:pt>
                <c:pt idx="2">
                  <c:v>13960</c:v>
                </c:pt>
                <c:pt idx="3">
                  <c:v>14750</c:v>
                </c:pt>
                <c:pt idx="4">
                  <c:v>15457</c:v>
                </c:pt>
              </c:numCache>
            </c:numRef>
          </c:val>
        </c:ser>
        <c:axId val="68939136"/>
        <c:axId val="69271936"/>
      </c:barChart>
      <c:lineChart>
        <c:grouping val="standard"/>
        <c:ser>
          <c:idx val="0"/>
          <c:order val="1"/>
          <c:tx>
            <c:strRef>
              <c:f>Sheet1!$A$3</c:f>
              <c:strCache>
                <c:ptCount val="1"/>
                <c:pt idx="0">
                  <c:v>из общего числа расторгнувших брак имели детей до 18 лет </c:v>
                </c:pt>
              </c:strCache>
            </c:strRef>
          </c:tx>
          <c:spPr>
            <a:ln w="8531">
              <a:solidFill>
                <a:srgbClr val="FF0000"/>
              </a:solidFill>
              <a:prstDash val="solid"/>
            </a:ln>
          </c:spPr>
          <c:marker>
            <c:symbol val="diamond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2.2187292696063218E-2"/>
                  <c:y val="1.1387152839891617E-2"/>
                </c:manualLayout>
              </c:layout>
              <c:showVal val="1"/>
            </c:dLbl>
            <c:dLbl>
              <c:idx val="1"/>
              <c:layout>
                <c:manualLayout>
                  <c:x val="1.2272964020756338E-2"/>
                  <c:y val="-7.541534933030047E-4"/>
                </c:manualLayout>
              </c:layout>
              <c:showVal val="1"/>
            </c:dLbl>
            <c:dLbl>
              <c:idx val="2"/>
              <c:layout>
                <c:manualLayout>
                  <c:x val="6.2689801971034954E-3"/>
                  <c:y val="2.5609913399452792E-2"/>
                </c:manualLayout>
              </c:layout>
              <c:showVal val="1"/>
            </c:dLbl>
            <c:dLbl>
              <c:idx val="3"/>
              <c:layout>
                <c:manualLayout>
                  <c:x val="-0.14875147698486321"/>
                  <c:y val="-4.2612967674024943E-3"/>
                </c:manualLayout>
              </c:layout>
              <c:showVal val="1"/>
            </c:dLbl>
            <c:dLbl>
              <c:idx val="4"/>
              <c:layout>
                <c:manualLayout>
                  <c:x val="-0.15376649972343545"/>
                  <c:y val="-2.5024055707557918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10902</a:t>
                    </a:r>
                    <a:endParaRPr lang="en-US" sz="9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90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Sheet1!$B$3:$F$3</c:f>
              <c:numCache>
                <c:formatCode>0</c:formatCode>
                <c:ptCount val="5"/>
                <c:pt idx="0">
                  <c:v>11687</c:v>
                </c:pt>
                <c:pt idx="1">
                  <c:v>10433</c:v>
                </c:pt>
                <c:pt idx="2">
                  <c:v>10023</c:v>
                </c:pt>
                <c:pt idx="3">
                  <c:v>10500</c:v>
                </c:pt>
                <c:pt idx="4">
                  <c:v>10500</c:v>
                </c:pt>
              </c:numCache>
            </c:numRef>
          </c:val>
        </c:ser>
        <c:marker val="1"/>
        <c:axId val="69273472"/>
        <c:axId val="69301376"/>
      </c:lineChart>
      <c:catAx>
        <c:axId val="68939136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213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9271936"/>
        <c:crosses val="autoZero"/>
        <c:lblAlgn val="ctr"/>
        <c:lblOffset val="100"/>
        <c:tickLblSkip val="1"/>
        <c:tickMarkSkip val="1"/>
      </c:catAx>
      <c:valAx>
        <c:axId val="69271936"/>
        <c:scaling>
          <c:orientation val="minMax"/>
        </c:scaling>
        <c:axPos val="l"/>
        <c:numFmt formatCode="General" sourceLinked="1"/>
        <c:majorTickMark val="cross"/>
        <c:tickLblPos val="nextTo"/>
        <c:spPr>
          <a:ln w="213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8939136"/>
        <c:crosses val="autoZero"/>
        <c:crossBetween val="between"/>
      </c:valAx>
      <c:catAx>
        <c:axId val="69273472"/>
        <c:scaling>
          <c:orientation val="minMax"/>
        </c:scaling>
        <c:delete val="1"/>
        <c:axPos val="b"/>
        <c:numFmt formatCode="General" sourceLinked="1"/>
        <c:tickLblPos val="none"/>
        <c:crossAx val="69301376"/>
        <c:crosses val="autoZero"/>
        <c:lblAlgn val="ctr"/>
        <c:lblOffset val="100"/>
      </c:catAx>
      <c:valAx>
        <c:axId val="69301376"/>
        <c:scaling>
          <c:orientation val="minMax"/>
        </c:scaling>
        <c:axPos val="r"/>
        <c:numFmt formatCode="0" sourceLinked="1"/>
        <c:majorTickMark val="cross"/>
        <c:tickLblPos val="nextTo"/>
        <c:spPr>
          <a:ln w="213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9273472"/>
        <c:crosses val="max"/>
        <c:crossBetween val="between"/>
      </c:valAx>
      <c:spPr>
        <a:solidFill>
          <a:srgbClr val="FFFFFF"/>
        </a:solidFill>
        <a:ln w="8531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8892585424945721"/>
          <c:y val="0.64743541571811924"/>
          <c:w val="0.63583815028903434"/>
          <c:h val="0.11552920628512282"/>
        </c:manualLayout>
      </c:layout>
      <c:spPr>
        <a:solidFill>
          <a:schemeClr val="bg1"/>
        </a:solidFill>
        <a:ln w="17062">
          <a:noFill/>
        </a:ln>
      </c:spPr>
      <c:txPr>
        <a:bodyPr/>
        <a:lstStyle/>
        <a:p>
          <a:pPr>
            <a:defRPr sz="900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67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3682651161365125"/>
          <c:y val="5.9965559382290853E-2"/>
          <c:w val="0.84653778316651118"/>
          <c:h val="0.80909593378513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0-5 лет</c:v>
                </c:pt>
              </c:strCache>
            </c:strRef>
          </c:tx>
          <c:spPr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0"/>
              <a:tileRect/>
            </a:gradFill>
            <a:ln>
              <a:solidFill>
                <a:srgbClr val="000000"/>
              </a:solidFill>
            </a:ln>
          </c:spPr>
          <c:dLbls>
            <c:dLbl>
              <c:idx val="1"/>
              <c:layout>
                <c:manualLayout>
                  <c:x val="-3.4188015781404187E-3"/>
                  <c:y val="1.1111033343598645E-2"/>
                </c:manualLayout>
              </c:layout>
              <c:showVal val="1"/>
            </c:dLbl>
            <c:dLbl>
              <c:idx val="2"/>
              <c:layout>
                <c:manualLayout>
                  <c:x val="-7.5590260086044324E-4"/>
                  <c:y val="9.6114320631041066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0.37000000000000022</c:v>
                </c:pt>
                <c:pt idx="1">
                  <c:v>0.4100000000000002</c:v>
                </c:pt>
                <c:pt idx="2">
                  <c:v>0.3500000000000002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5-10 лет</c:v>
                </c:pt>
              </c:strCache>
            </c:strRef>
          </c:tx>
          <c:spPr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  <a:tileRect/>
            </a:gradFill>
            <a:ln>
              <a:solidFill>
                <a:srgbClr val="000000"/>
              </a:solidFill>
            </a:ln>
          </c:spPr>
          <c:dLbls>
            <c:dLbl>
              <c:idx val="0"/>
              <c:layout>
                <c:manualLayout>
                  <c:x val="1.8689883328035548E-2"/>
                  <c:y val="1.0582157538051327E-2"/>
                </c:manualLayout>
              </c:layout>
              <c:showVal val="1"/>
            </c:dLbl>
            <c:dLbl>
              <c:idx val="1"/>
              <c:layout>
                <c:manualLayout>
                  <c:x val="1.7397779582994856E-2"/>
                  <c:y val="-5.9971114320631512E-3"/>
                </c:manualLayout>
              </c:layout>
              <c:showVal val="1"/>
            </c:dLbl>
            <c:dLbl>
              <c:idx val="2"/>
              <c:layout>
                <c:manualLayout>
                  <c:x val="2.491984443738054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Лист1!$C$2:$C$4</c:f>
              <c:numCache>
                <c:formatCode>0%</c:formatCode>
                <c:ptCount val="3"/>
                <c:pt idx="0" formatCode="0.0%">
                  <c:v>0.22600000000000001</c:v>
                </c:pt>
                <c:pt idx="1">
                  <c:v>0.2400000000000001</c:v>
                </c:pt>
                <c:pt idx="2" formatCode="0.0%">
                  <c:v>0.24500000000000011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10-15 лет</c:v>
                </c:pt>
              </c:strCache>
            </c:strRef>
          </c:tx>
          <c:spPr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  <a:tileRect/>
            </a:gradFill>
            <a:ln>
              <a:solidFill>
                <a:srgbClr val="000000"/>
              </a:solidFill>
            </a:ln>
          </c:spPr>
          <c:dLbls>
            <c:dLbl>
              <c:idx val="2"/>
              <c:layout>
                <c:manualLayout>
                  <c:x val="1.2163399469024515E-2"/>
                  <c:y val="3.5273858460171284E-3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Лист1!$D$2:$D$4</c:f>
              <c:numCache>
                <c:formatCode>0%</c:formatCode>
                <c:ptCount val="3"/>
                <c:pt idx="0" formatCode="0.0%">
                  <c:v>0.13500000000000001</c:v>
                </c:pt>
                <c:pt idx="1">
                  <c:v>0.11</c:v>
                </c:pt>
                <c:pt idx="2">
                  <c:v>0.12000000000000002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15 и выше</c:v>
                </c:pt>
              </c:strCache>
            </c:strRef>
          </c:tx>
          <c:spPr>
            <a:gradFill flip="none"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0800000" scaled="1"/>
              <a:tileRect/>
            </a:gradFill>
            <a:ln>
              <a:solidFill>
                <a:srgbClr val="000000"/>
              </a:solidFill>
            </a:ln>
          </c:spPr>
          <c:dLbls>
            <c:dLbl>
              <c:idx val="1"/>
              <c:layout>
                <c:manualLayout>
                  <c:x val="1.7094130297429143E-2"/>
                  <c:y val="8.1118764581713156E-3"/>
                </c:manualLayout>
              </c:layout>
              <c:showVal val="1"/>
            </c:dLbl>
            <c:dLbl>
              <c:idx val="2"/>
              <c:layout>
                <c:manualLayout>
                  <c:x val="-4.5698945327912639E-3"/>
                  <c:y val="8.1121542050883316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Лист1!$E$2:$E$4</c:f>
              <c:numCache>
                <c:formatCode>0%</c:formatCode>
                <c:ptCount val="3"/>
                <c:pt idx="0" formatCode="0.0%">
                  <c:v>0.26900000000000002</c:v>
                </c:pt>
                <c:pt idx="1">
                  <c:v>0.2400000000000001</c:v>
                </c:pt>
                <c:pt idx="2" formatCode="0.0%">
                  <c:v>0.2850000000000002</c:v>
                </c:pt>
              </c:numCache>
            </c:numRef>
          </c:val>
        </c:ser>
        <c:axId val="68891392"/>
        <c:axId val="68892928"/>
      </c:barChart>
      <c:catAx>
        <c:axId val="688913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68892928"/>
        <c:crosses val="autoZero"/>
        <c:auto val="1"/>
        <c:lblAlgn val="ctr"/>
        <c:lblOffset val="100"/>
      </c:catAx>
      <c:valAx>
        <c:axId val="68892928"/>
        <c:scaling>
          <c:orientation val="minMax"/>
        </c:scaling>
        <c:axPos val="l"/>
        <c:numFmt formatCode="0%" sourceLinked="1"/>
        <c:tickLblPos val="nextTo"/>
        <c:crossAx val="68891392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800"/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400" dirty="0" smtClean="0"/>
              <a:t>Динамика регистрации актов </a:t>
            </a:r>
            <a:r>
              <a:rPr lang="ru-RU" sz="1400" dirty="0"/>
              <a:t>о перемене имени в </a:t>
            </a:r>
            <a:r>
              <a:rPr lang="ru-RU" sz="1400" dirty="0" smtClean="0"/>
              <a:t>2008</a:t>
            </a:r>
            <a:r>
              <a:rPr lang="ru-RU" sz="1400" baseline="0" dirty="0" smtClean="0"/>
              <a:t> </a:t>
            </a:r>
            <a:r>
              <a:rPr lang="ru-RU" sz="1400" dirty="0" smtClean="0"/>
              <a:t>- 2012 </a:t>
            </a:r>
            <a:r>
              <a:rPr lang="ru-RU" sz="1400" dirty="0"/>
              <a:t>гг.</a:t>
            </a:r>
          </a:p>
        </c:rich>
      </c:tx>
      <c:layout>
        <c:manualLayout>
          <c:xMode val="edge"/>
          <c:yMode val="edge"/>
          <c:x val="0.17112406797567567"/>
          <c:y val="2.6763535707772512E-2"/>
        </c:manualLayout>
      </c:layout>
      <c:spPr>
        <a:noFill/>
        <a:ln w="25387">
          <a:noFill/>
        </a:ln>
      </c:spPr>
    </c:title>
    <c:plotArea>
      <c:layout>
        <c:manualLayout>
          <c:layoutTarget val="inner"/>
          <c:xMode val="edge"/>
          <c:yMode val="edge"/>
          <c:x val="0.14935064935064932"/>
          <c:y val="0.23578856199192591"/>
          <c:w val="0.81818181818183322"/>
          <c:h val="0.53110340665113565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актов о перемене имени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12693">
              <a:solidFill>
                <a:schemeClr val="tx1"/>
              </a:solidFill>
              <a:prstDash val="solid"/>
            </a:ln>
          </c:spPr>
          <c:dLbls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1963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 w="25387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2076</c:v>
                </c:pt>
                <c:pt idx="1">
                  <c:v>2163</c:v>
                </c:pt>
                <c:pt idx="2">
                  <c:v>1875</c:v>
                </c:pt>
                <c:pt idx="3">
                  <c:v>1878</c:v>
                </c:pt>
                <c:pt idx="4">
                  <c:v>1963</c:v>
                </c:pt>
              </c:numCache>
            </c:numRef>
          </c:val>
        </c:ser>
        <c:axId val="145616896"/>
        <c:axId val="152809472"/>
      </c:barChart>
      <c:catAx>
        <c:axId val="145616896"/>
        <c:scaling>
          <c:orientation val="minMax"/>
        </c:scaling>
        <c:axPos val="b"/>
        <c:numFmt formatCode="General" sourceLinked="1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2809472"/>
        <c:crosses val="autoZero"/>
        <c:auto val="1"/>
        <c:lblAlgn val="ctr"/>
        <c:lblOffset val="100"/>
        <c:tickLblSkip val="1"/>
        <c:tickMarkSkip val="1"/>
      </c:catAx>
      <c:valAx>
        <c:axId val="152809472"/>
        <c:scaling>
          <c:orientation val="minMax"/>
        </c:scaling>
        <c:axPos val="l"/>
        <c:majorGridlines>
          <c:spPr>
            <a:ln w="12693">
              <a:solidFill>
                <a:srgbClr val="FFFFFF">
                  <a:alpha val="0"/>
                </a:srgbClr>
              </a:solidFill>
              <a:prstDash val="solid"/>
            </a:ln>
          </c:spPr>
        </c:majorGridlines>
        <c:numFmt formatCode="General" sourceLinked="1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5616896"/>
        <c:crosses val="autoZero"/>
        <c:crossBetween val="between"/>
      </c:valAx>
      <c:spPr>
        <a:noFill/>
        <a:ln w="12693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7.2925859390885292E-2"/>
          <c:y val="0.85909165229021811"/>
          <c:w val="0.92474619917792356"/>
          <c:h val="8.1081072296303694E-2"/>
        </c:manualLayout>
      </c:layout>
      <c:spPr>
        <a:noFill/>
        <a:ln w="12693">
          <a:noFill/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400" dirty="0" smtClean="0"/>
              <a:t>Доля</a:t>
            </a:r>
            <a:r>
              <a:rPr lang="ru-RU" sz="1400" baseline="0" dirty="0" smtClean="0"/>
              <a:t> </a:t>
            </a:r>
            <a:r>
              <a:rPr lang="ru-RU" sz="1400" dirty="0" smtClean="0"/>
              <a:t>актов </a:t>
            </a:r>
            <a:r>
              <a:rPr lang="ru-RU" sz="1400" dirty="0"/>
              <a:t>о перемене имени по </a:t>
            </a:r>
            <a:r>
              <a:rPr lang="ru-RU" sz="1400" dirty="0" smtClean="0"/>
              <a:t>городским</a:t>
            </a:r>
            <a:r>
              <a:rPr lang="ru-RU" sz="1400" baseline="0" dirty="0" smtClean="0"/>
              <a:t> округам </a:t>
            </a:r>
            <a:r>
              <a:rPr lang="ru-RU" sz="1400" dirty="0" smtClean="0"/>
              <a:t>и </a:t>
            </a:r>
            <a:r>
              <a:rPr lang="ru-RU" sz="1400" dirty="0"/>
              <a:t>районам </a:t>
            </a:r>
            <a:r>
              <a:rPr lang="ru-RU" sz="1400" dirty="0" smtClean="0"/>
              <a:t>РТ в 2012 </a:t>
            </a:r>
            <a:r>
              <a:rPr lang="ru-RU" sz="1400" dirty="0"/>
              <a:t>г.</a:t>
            </a:r>
          </a:p>
        </c:rich>
      </c:tx>
      <c:layout>
        <c:manualLayout>
          <c:xMode val="edge"/>
          <c:yMode val="edge"/>
          <c:x val="0.13574323370868971"/>
          <c:y val="5.2298285839065504E-2"/>
        </c:manualLayout>
      </c:layout>
      <c:spPr>
        <a:noFill/>
        <a:ln w="21810">
          <a:noFill/>
        </a:ln>
      </c:spPr>
    </c:title>
    <c:view3D>
      <c:rotX val="20"/>
      <c:rotY val="210"/>
      <c:perspective val="0"/>
    </c:view3D>
    <c:plotArea>
      <c:layout>
        <c:manualLayout>
          <c:layoutTarget val="inner"/>
          <c:xMode val="edge"/>
          <c:yMode val="edge"/>
          <c:x val="3.309692671394799E-2"/>
          <c:y val="0.36455696202532384"/>
          <c:w val="0.96690316936189424"/>
          <c:h val="0.4129978580263672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актов о перемене имени по городам и районам в 2008 г.
Количество актов о перемене имени по городам и районам в 2008 г.
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explosion val="32"/>
          <c:dPt>
            <c:idx val="0"/>
            <c:explosion val="10"/>
            <c:spPr>
              <a:solidFill>
                <a:srgbClr val="92D050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explosion val="19"/>
            <c:spPr>
              <a:solidFill>
                <a:srgbClr val="698ED9"/>
              </a:solidFill>
              <a:ln>
                <a:solidFill>
                  <a:srgbClr val="000000"/>
                </a:solidFill>
              </a:ln>
            </c:spPr>
          </c:dPt>
          <c:dPt>
            <c:idx val="2"/>
            <c:explosion val="0"/>
            <c:spPr>
              <a:solidFill>
                <a:srgbClr val="7030A0"/>
              </a:solidFill>
              <a:ln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7.05556966669489E-2"/>
                  <c:y val="-5.70365342263278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4.5170885897327352E-2"/>
                  <c:y val="-5.56460614836938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2"/>
              <c:layout>
                <c:manualLayout>
                  <c:x val="5.3753280839897284E-2"/>
                  <c:y val="1.3726732434307781E-2"/>
                </c:manualLayout>
              </c:layout>
              <c:dLblPos val="bestFit"/>
              <c:showPercent val="1"/>
            </c:dLbl>
            <c:numFmt formatCode="0%" sourceLinked="0"/>
            <c:spPr>
              <a:noFill/>
              <a:ln w="2181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</c:dLbls>
          <c:cat>
            <c:strRef>
              <c:f>Sheet1!$B$1:$D$1</c:f>
              <c:strCache>
                <c:ptCount val="3"/>
                <c:pt idx="0">
                  <c:v>г.Казань</c:v>
                </c:pt>
                <c:pt idx="1">
                  <c:v>г.Н.Челны</c:v>
                </c:pt>
                <c:pt idx="2">
                  <c:v>Районы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0.3900000000000004</c:v>
                </c:pt>
                <c:pt idx="1">
                  <c:v>0.17</c:v>
                </c:pt>
                <c:pt idx="2" formatCode="0%">
                  <c:v>0.44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32"/>
          <c:cat>
            <c:strRef>
              <c:f>Sheet1!$B$1:$D$1</c:f>
              <c:strCache>
                <c:ptCount val="3"/>
                <c:pt idx="0">
                  <c:v>г.Казань</c:v>
                </c:pt>
                <c:pt idx="1">
                  <c:v>г.Н.Челны</c:v>
                </c:pt>
                <c:pt idx="2">
                  <c:v>Районы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32"/>
          <c:cat>
            <c:strRef>
              <c:f>Sheet1!$B$1:$D$1</c:f>
              <c:strCache>
                <c:ptCount val="3"/>
                <c:pt idx="0">
                  <c:v>г.Казань</c:v>
                </c:pt>
                <c:pt idx="1">
                  <c:v>г.Н.Челны</c:v>
                </c:pt>
                <c:pt idx="2">
                  <c:v>Районы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</c:pie3DChart>
      <c:spPr>
        <a:noFill/>
        <a:ln w="10905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16129032258064521"/>
          <c:y val="0.82148490059432222"/>
          <c:w val="0.75743713487426956"/>
          <c:h val="6.1254110477568756E-2"/>
        </c:manualLayout>
      </c:layout>
      <c:spPr>
        <a:noFill/>
        <a:ln w="10905">
          <a:noFill/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актов о рождении</c:v>
                </c:pt>
              </c:strCache>
            </c:strRef>
          </c:tx>
          <c:spPr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1"/>
              <a:tileRect/>
            </a:gradFill>
            <a:ln>
              <a:solidFill>
                <a:srgbClr val="000000"/>
              </a:solidFill>
            </a:ln>
          </c:spPr>
          <c:dLbls>
            <c:dLbl>
              <c:idx val="0"/>
              <c:layout>
                <c:manualLayout>
                  <c:x val="-6.5843570193911934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-2.6337428077565016E-2"/>
                  <c:y val="9.8764740831988728E-3"/>
                </c:manualLayout>
              </c:layout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ru-RU" sz="800" smtClean="0"/>
                      <a:t>2</a:t>
                    </a:r>
                    <a:r>
                      <a:rPr lang="ru-RU" smtClean="0"/>
                      <a:t>0579</a:t>
                    </a:r>
                    <a:endParaRPr lang="ru-RU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Альметьевский </c:v>
                </c:pt>
                <c:pt idx="1">
                  <c:v>Балтасинский</c:v>
                </c:pt>
                <c:pt idx="2">
                  <c:v>Елабужский</c:v>
                </c:pt>
                <c:pt idx="3">
                  <c:v>Кукморский</c:v>
                </c:pt>
                <c:pt idx="4">
                  <c:v>Нижнекамский</c:v>
                </c:pt>
                <c:pt idx="5">
                  <c:v>Сабинский</c:v>
                </c:pt>
                <c:pt idx="6">
                  <c:v>Тукаевкий</c:v>
                </c:pt>
                <c:pt idx="7">
                  <c:v>г.Набережные Челны</c:v>
                </c:pt>
                <c:pt idx="8">
                  <c:v>г.Казань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3162</c:v>
                </c:pt>
                <c:pt idx="1">
                  <c:v>437</c:v>
                </c:pt>
                <c:pt idx="2">
                  <c:v>1282</c:v>
                </c:pt>
                <c:pt idx="3">
                  <c:v>776</c:v>
                </c:pt>
                <c:pt idx="4">
                  <c:v>4110</c:v>
                </c:pt>
                <c:pt idx="5">
                  <c:v>428</c:v>
                </c:pt>
                <c:pt idx="6">
                  <c:v>552</c:v>
                </c:pt>
                <c:pt idx="7">
                  <c:v>8660</c:v>
                </c:pt>
                <c:pt idx="8">
                  <c:v>18000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актов о смерти</c:v>
                </c:pt>
              </c:strCache>
            </c:strRef>
          </c:tx>
          <c:spPr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  <a:ln>
              <a:solidFill>
                <a:srgbClr val="000000"/>
              </a:solidFill>
            </a:ln>
          </c:spPr>
          <c:dLbls>
            <c:dLbl>
              <c:idx val="0"/>
              <c:layout>
                <c:manualLayout>
                  <c:x val="1.9753071058173952E-2"/>
                  <c:y val="9.8764740831988728E-3"/>
                </c:manualLayout>
              </c:layout>
              <c:showVal val="1"/>
            </c:dLbl>
            <c:dLbl>
              <c:idx val="1"/>
              <c:layout>
                <c:manualLayout>
                  <c:x val="1.6320809882681402E-2"/>
                  <c:y val="1.1147507807546881E-2"/>
                </c:manualLayout>
              </c:layout>
              <c:showVal val="1"/>
            </c:dLbl>
            <c:dLbl>
              <c:idx val="2"/>
              <c:layout>
                <c:manualLayout>
                  <c:x val="2.3045249567870102E-2"/>
                  <c:y val="9.8764740831988728E-3"/>
                </c:manualLayout>
              </c:layout>
              <c:showVal val="1"/>
            </c:dLbl>
            <c:dLbl>
              <c:idx val="3"/>
              <c:layout>
                <c:manualLayout>
                  <c:x val="2.3045249567870102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3.2921785096956084E-2"/>
                  <c:y val="7.5444416595215035E-18"/>
                </c:manualLayout>
              </c:layout>
              <c:showVal val="1"/>
            </c:dLbl>
            <c:dLbl>
              <c:idx val="5"/>
              <c:layout>
                <c:manualLayout>
                  <c:x val="2.3045249567869713E-2"/>
                  <c:y val="6.5843160554658704E-3"/>
                </c:manualLayout>
              </c:layout>
              <c:showVal val="1"/>
            </c:dLbl>
            <c:dLbl>
              <c:idx val="6"/>
              <c:layout>
                <c:manualLayout>
                  <c:x val="2.5217000229335741E-2"/>
                  <c:y val="1.1473880997333244E-2"/>
                </c:manualLayout>
              </c:layout>
              <c:showVal val="1"/>
            </c:dLbl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Альметьевский </c:v>
                </c:pt>
                <c:pt idx="1">
                  <c:v>Балтасинский</c:v>
                </c:pt>
                <c:pt idx="2">
                  <c:v>Елабужский</c:v>
                </c:pt>
                <c:pt idx="3">
                  <c:v>Кукморский</c:v>
                </c:pt>
                <c:pt idx="4">
                  <c:v>Нижнекамский</c:v>
                </c:pt>
                <c:pt idx="5">
                  <c:v>Сабинский</c:v>
                </c:pt>
                <c:pt idx="6">
                  <c:v>Тукаевкий</c:v>
                </c:pt>
                <c:pt idx="7">
                  <c:v>г.Набережные Челны</c:v>
                </c:pt>
                <c:pt idx="8">
                  <c:v>г.Казань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2308</c:v>
                </c:pt>
                <c:pt idx="1">
                  <c:v>410</c:v>
                </c:pt>
                <c:pt idx="2">
                  <c:v>850</c:v>
                </c:pt>
                <c:pt idx="3">
                  <c:v>698</c:v>
                </c:pt>
                <c:pt idx="4">
                  <c:v>2451</c:v>
                </c:pt>
                <c:pt idx="5">
                  <c:v>399</c:v>
                </c:pt>
                <c:pt idx="6">
                  <c:v>529</c:v>
                </c:pt>
                <c:pt idx="7">
                  <c:v>4192</c:v>
                </c:pt>
                <c:pt idx="8">
                  <c:v>13495</c:v>
                </c:pt>
              </c:numCache>
            </c:numRef>
          </c:val>
        </c:ser>
        <c:axId val="69441408"/>
        <c:axId val="69442944"/>
      </c:barChart>
      <c:catAx>
        <c:axId val="69441408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9442944"/>
        <c:crosses val="autoZero"/>
        <c:auto val="1"/>
        <c:lblAlgn val="ctr"/>
        <c:lblOffset val="100"/>
      </c:catAx>
      <c:valAx>
        <c:axId val="69442944"/>
        <c:scaling>
          <c:orientation val="minMax"/>
          <c:max val="18500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69441408"/>
        <c:crosses val="autoZero"/>
        <c:crossBetween val="between"/>
      </c:valAx>
    </c:plotArea>
    <c:legend>
      <c:legendPos val="b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</c:chart>
  <c:txPr>
    <a:bodyPr/>
    <a:lstStyle/>
    <a:p>
      <a:pPr>
        <a:defRPr lang="ru-RU" sz="1400" kern="1200" dirty="0" smtClean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399498821118641"/>
          <c:y val="3.6842971405424467E-2"/>
          <c:w val="0.81897320050860145"/>
          <c:h val="0.794127963525198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регистрации смерти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>
              <a:solidFill>
                <a:srgbClr val="000000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c:spPr>
          <c:dLbls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49277</c:v>
                </c:pt>
                <c:pt idx="1">
                  <c:v>48961</c:v>
                </c:pt>
                <c:pt idx="2">
                  <c:v>49250</c:v>
                </c:pt>
                <c:pt idx="3">
                  <c:v>48073</c:v>
                </c:pt>
                <c:pt idx="4">
                  <c:v>49909</c:v>
                </c:pt>
                <c:pt idx="5">
                  <c:v>47138</c:v>
                </c:pt>
                <c:pt idx="6">
                  <c:v>46579</c:v>
                </c:pt>
              </c:numCache>
            </c:numRef>
          </c:val>
        </c:ser>
        <c:axId val="69483520"/>
        <c:axId val="69489408"/>
      </c:barChart>
      <c:catAx>
        <c:axId val="694835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69489408"/>
        <c:crossesAt val="1000"/>
        <c:auto val="1"/>
        <c:lblAlgn val="ctr"/>
        <c:lblOffset val="100"/>
      </c:catAx>
      <c:valAx>
        <c:axId val="69489408"/>
        <c:scaling>
          <c:orientation val="minMax"/>
          <c:max val="55000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69483520"/>
        <c:crosses val="autoZero"/>
        <c:crossBetween val="between"/>
        <c:minorUnit val="4000"/>
      </c:valAx>
    </c:plotArea>
    <c:legend>
      <c:legendPos val="b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txPr>
    <a:bodyPr/>
    <a:lstStyle/>
    <a:p>
      <a:pPr>
        <a:defRPr sz="700" baseline="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актов на 1 тыс. населения Республики Татарстан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3"/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3.8218607023462071E-3"/>
                  <c:y val="-2.9705694076319609E-3"/>
                </c:manualLayout>
              </c:layout>
              <c:showVal val="1"/>
            </c:dLbl>
            <c:dLbl>
              <c:idx val="1"/>
              <c:layout>
                <c:manualLayout>
                  <c:x val="8.2032228977142168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2588879013442978E-2"/>
                  <c:y val="1.3212486972346966E-2"/>
                </c:manualLayout>
              </c:layout>
              <c:showVal val="1"/>
            </c:dLbl>
            <c:dLbl>
              <c:idx val="3"/>
              <c:layout>
                <c:manualLayout>
                  <c:x val="1.6220104331841921E-2"/>
                  <c:y val="9.1153892953693312E-3"/>
                </c:manualLayout>
              </c:layout>
              <c:showVal val="1"/>
            </c:dLbl>
            <c:dLbl>
              <c:idx val="4"/>
              <c:layout>
                <c:manualLayout>
                  <c:x val="8.0167860136752776E-3"/>
                  <c:y val="3.3594150914448624E-2"/>
                </c:manualLayout>
              </c:layout>
              <c:showVal val="1"/>
            </c:dLbl>
            <c:dLbl>
              <c:idx val="5"/>
              <c:layout>
                <c:manualLayout>
                  <c:x val="-1.9918872650513684E-3"/>
                  <c:y val="4.2504867184069456E-2"/>
                </c:manualLayout>
              </c:layout>
              <c:showVal val="1"/>
            </c:dLbl>
            <c:dLbl>
              <c:idx val="6"/>
              <c:layout>
                <c:manualLayout>
                  <c:x val="-4.0083930068376353E-3"/>
                  <c:y val="2.099601367043874E-2"/>
                </c:manualLayout>
              </c:layout>
              <c:tx>
                <c:rich>
                  <a:bodyPr/>
                  <a:lstStyle/>
                  <a:p>
                    <a:r>
                      <a:rPr lang="en-US" sz="700" dirty="0" smtClean="0"/>
                      <a:t>1</a:t>
                    </a:r>
                    <a:r>
                      <a:rPr lang="ru-RU" sz="800" dirty="0" smtClean="0"/>
                      <a:t>3</a:t>
                    </a:r>
                    <a:r>
                      <a:rPr lang="ru-RU" dirty="0" smtClean="0"/>
                      <a:t>,6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700" b="0" i="1"/>
                </a:pPr>
                <a:endParaRPr lang="ru-RU"/>
              </a:p>
            </c:txPr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13.6</c:v>
                </c:pt>
                <c:pt idx="1">
                  <c:v>11.9</c:v>
                </c:pt>
                <c:pt idx="2">
                  <c:v>9.4</c:v>
                </c:pt>
                <c:pt idx="3">
                  <c:v>9.9</c:v>
                </c:pt>
                <c:pt idx="4">
                  <c:v>12.5</c:v>
                </c:pt>
                <c:pt idx="5">
                  <c:v>13.1</c:v>
                </c:pt>
                <c:pt idx="6">
                  <c:v>13.6</c:v>
                </c:pt>
                <c:pt idx="7">
                  <c:v>14.7</c:v>
                </c:pt>
              </c:numCache>
            </c:numRef>
          </c:val>
        </c:ser>
        <c:marker val="1"/>
        <c:axId val="111420928"/>
        <c:axId val="111422464"/>
      </c:lineChart>
      <c:catAx>
        <c:axId val="111420928"/>
        <c:scaling>
          <c:orientation val="minMax"/>
        </c:scaling>
        <c:delete val="1"/>
        <c:axPos val="b"/>
        <c:numFmt formatCode="General" sourceLinked="1"/>
        <c:tickLblPos val="none"/>
        <c:crossAx val="111422464"/>
        <c:crosses val="autoZero"/>
        <c:auto val="1"/>
        <c:lblAlgn val="ctr"/>
        <c:lblOffset val="100"/>
      </c:catAx>
      <c:valAx>
        <c:axId val="111422464"/>
        <c:scaling>
          <c:orientation val="minMax"/>
        </c:scaling>
        <c:delete val="1"/>
        <c:axPos val="l"/>
        <c:numFmt formatCode="General" sourceLinked="1"/>
        <c:tickLblPos val="none"/>
        <c:crossAx val="111420928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legendEntry>
        <c:idx val="0"/>
        <c:txPr>
          <a:bodyPr/>
          <a:lstStyle/>
          <a:p>
            <a:pPr>
              <a:defRPr sz="700"/>
            </a:pPr>
            <a:endParaRPr lang="ru-RU"/>
          </a:p>
        </c:txPr>
      </c:legendEntry>
      <c:layout>
        <c:manualLayout>
          <c:xMode val="edge"/>
          <c:yMode val="edge"/>
          <c:x val="0"/>
          <c:y val="0.9257755235868198"/>
          <c:w val="1"/>
          <c:h val="4.8414336076479304E-2"/>
        </c:manualLayout>
      </c:layout>
      <c:txPr>
        <a:bodyPr/>
        <a:lstStyle/>
        <a:p>
          <a:pPr>
            <a:defRPr sz="7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актов на 1 тыс. населения РТ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4"/>
            <c:spPr>
              <a:solidFill>
                <a:srgbClr val="C80000"/>
              </a:solidFill>
            </c:spPr>
          </c:marker>
          <c:dLbls>
            <c:dLbl>
              <c:idx val="0"/>
              <c:layout>
                <c:manualLayout>
                  <c:x val="-8.6033801122368525E-3"/>
                  <c:y val="5.1620306077102468E-2"/>
                </c:manualLayout>
              </c:layout>
              <c:spPr/>
              <c:txPr>
                <a:bodyPr/>
                <a:lstStyle/>
                <a:p>
                  <a:pPr>
                    <a:defRPr sz="800" i="1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4.3016900561184315E-3"/>
                  <c:y val="-4.4092323075213956E-2"/>
                </c:manualLayout>
              </c:layout>
              <c:spPr/>
              <c:txPr>
                <a:bodyPr/>
                <a:lstStyle/>
                <a:p>
                  <a:pPr>
                    <a:defRPr sz="800" i="1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4.1992688643060824E-3"/>
                  <c:y val="2.5810140336710596E-2"/>
                </c:manualLayout>
              </c:layout>
              <c:spPr/>
              <c:txPr>
                <a:bodyPr/>
                <a:lstStyle/>
                <a:p>
                  <a:pPr>
                    <a:defRPr sz="800" i="1"/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8.6033801122368525E-3"/>
                  <c:y val="-7.5269414509499129E-4"/>
                </c:manualLayout>
              </c:layout>
              <c:spPr/>
              <c:txPr>
                <a:bodyPr/>
                <a:lstStyle/>
                <a:p>
                  <a:pPr>
                    <a:defRPr sz="800" i="1"/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-1.2905070168355296E-2"/>
                  <c:y val="3.9683090767692476E-2"/>
                </c:manualLayout>
              </c:layout>
              <c:spPr/>
              <c:txPr>
                <a:bodyPr/>
                <a:lstStyle/>
                <a:p>
                  <a:pPr>
                    <a:defRPr sz="800" i="1"/>
                  </a:pPr>
                  <a:endParaRPr lang="ru-RU"/>
                </a:p>
              </c:txPr>
              <c:showVal val="1"/>
            </c:dLbl>
            <c:dLbl>
              <c:idx val="5"/>
              <c:layout>
                <c:manualLayout>
                  <c:x val="0"/>
                  <c:y val="3.8714448394622822E-3"/>
                </c:manualLayout>
              </c:layout>
              <c:spPr/>
              <c:txPr>
                <a:bodyPr/>
                <a:lstStyle/>
                <a:p>
                  <a:pPr>
                    <a:defRPr sz="800" i="1"/>
                  </a:pPr>
                  <a:endParaRPr lang="ru-RU"/>
                </a:p>
              </c:txPr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900" i="1"/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13.1</c:v>
                </c:pt>
                <c:pt idx="1">
                  <c:v>13</c:v>
                </c:pt>
                <c:pt idx="2">
                  <c:v>13.1</c:v>
                </c:pt>
                <c:pt idx="3">
                  <c:v>12.8</c:v>
                </c:pt>
                <c:pt idx="4">
                  <c:v>13.2</c:v>
                </c:pt>
                <c:pt idx="5">
                  <c:v>12.4</c:v>
                </c:pt>
                <c:pt idx="6">
                  <c:v>12.2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marker>
            <c:symbol val="none"/>
          </c:marker>
          <c:cat>
            <c:numRef>
              <c:f>Лист1!$A$2:$A$8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marker val="1"/>
        <c:axId val="69537152"/>
        <c:axId val="69551232"/>
      </c:lineChart>
      <c:catAx>
        <c:axId val="69537152"/>
        <c:scaling>
          <c:orientation val="minMax"/>
        </c:scaling>
        <c:delete val="1"/>
        <c:axPos val="b"/>
        <c:numFmt formatCode="General" sourceLinked="1"/>
        <c:tickLblPos val="none"/>
        <c:crossAx val="69551232"/>
        <c:crosses val="autoZero"/>
        <c:auto val="1"/>
        <c:lblAlgn val="ctr"/>
        <c:lblOffset val="100"/>
      </c:catAx>
      <c:valAx>
        <c:axId val="69551232"/>
        <c:scaling>
          <c:orientation val="minMax"/>
        </c:scaling>
        <c:delete val="1"/>
        <c:axPos val="l"/>
        <c:numFmt formatCode="General" sourceLinked="1"/>
        <c:tickLblPos val="none"/>
        <c:crossAx val="69537152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baseline="0" dirty="0" smtClean="0"/>
              <a:t>Соотношение актов о смерти мужчин и женщин </a:t>
            </a:r>
            <a:r>
              <a:rPr lang="ru-RU" sz="1400" dirty="0" smtClean="0"/>
              <a:t>в 2012 </a:t>
            </a:r>
            <a:r>
              <a:rPr lang="ru-RU" sz="1400" dirty="0"/>
              <a:t>году</a:t>
            </a:r>
          </a:p>
        </c:rich>
      </c:tx>
      <c:layout>
        <c:manualLayout>
          <c:xMode val="edge"/>
          <c:yMode val="edge"/>
          <c:x val="0.17201240460461659"/>
          <c:y val="0"/>
        </c:manualLayout>
      </c:layout>
    </c:title>
    <c:view3D>
      <c:rotX val="50"/>
      <c:rotY val="40"/>
      <c:perspective val="30"/>
    </c:view3D>
    <c:plotArea>
      <c:layout>
        <c:manualLayout>
          <c:layoutTarget val="inner"/>
          <c:xMode val="edge"/>
          <c:yMode val="edge"/>
          <c:x val="0.10886819461570198"/>
          <c:y val="0.23101596043867664"/>
          <c:w val="0.67366198966085933"/>
          <c:h val="0.645605598242867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зарегистрированных актов о смерти в 2007 году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explosion val="8"/>
          <c:dPt>
            <c:idx val="0"/>
            <c:explosion val="24"/>
            <c:spPr>
              <a:solidFill>
                <a:srgbClr val="D52FA6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-0.17423624939109397"/>
                  <c:y val="-0.12775278055524694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52,7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0.1696956214266791"/>
                  <c:y val="8.0762116966427627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4</a:t>
                    </a:r>
                    <a:r>
                      <a:rPr lang="ru-RU" sz="1600" dirty="0" smtClean="0"/>
                      <a:t>7,3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spPr>
              <a:effectLst>
                <a:outerShdw blurRad="876300" dist="76200" dir="12780000" sx="95000" sy="95000" algn="ctr" rotWithShape="0">
                  <a:srgbClr val="000000">
                    <a:alpha val="43137"/>
                  </a:srgbClr>
                </a:outerShdw>
              </a:effectLst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inEnd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Мужчин</c:v>
                </c:pt>
                <c:pt idx="1">
                  <c:v>Женщин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24546</c:v>
                </c:pt>
                <c:pt idx="1">
                  <c:v>22033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0.28216045047271149"/>
          <c:y val="0.82155346403365659"/>
          <c:w val="0.43567909905458663"/>
          <c:h val="0.14612352987587457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6870711455340978"/>
          <c:y val="4.0990986269783064E-2"/>
          <c:w val="0.80718954248366015"/>
          <c:h val="0.6688963210702341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женщины</c:v>
                </c:pt>
              </c:strCache>
            </c:strRef>
          </c:tx>
          <c:spPr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1.8441610294574937E-3"/>
                  <c:y val="8.8678420119905066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6568453228345514E-3"/>
                  <c:y val="-2.471688029092557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1.0806338978208771E-2"/>
                  <c:y val="5.7822208576068803E-4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3"/>
              <c:layout>
                <c:manualLayout>
                  <c:x val="-3.5908708556192247E-4"/>
                  <c:y val="-6.0368410019914281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8</a:t>
                    </a:r>
                    <a:r>
                      <a:rPr lang="ru-RU" sz="1200" dirty="0" smtClean="0"/>
                      <a:t>3,9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4"/>
              <c:layout>
                <c:manualLayout>
                  <c:x val="2.75451440365583E-5"/>
                  <c:y val="-2.1450586906672751E-3"/>
                </c:manualLayout>
              </c:layout>
              <c:dLblPos val="outEnd"/>
              <c:showVal val="1"/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от 0 - 19 лет</c:v>
                </c:pt>
                <c:pt idx="1">
                  <c:v>20 - 39 лет</c:v>
                </c:pt>
                <c:pt idx="2">
                  <c:v>40 - 59 лет</c:v>
                </c:pt>
                <c:pt idx="3">
                  <c:v>60 лет и более</c:v>
                </c:pt>
              </c:strCache>
            </c:strRef>
          </c:cat>
          <c:val>
            <c:numRef>
              <c:f>Sheet1!$B$2:$E$2</c:f>
              <c:numCache>
                <c:formatCode>0.0%</c:formatCode>
                <c:ptCount val="4"/>
                <c:pt idx="0">
                  <c:v>1.7000000000000001E-2</c:v>
                </c:pt>
                <c:pt idx="1">
                  <c:v>3.3000000000000002E-2</c:v>
                </c:pt>
                <c:pt idx="2">
                  <c:v>0.111</c:v>
                </c:pt>
                <c:pt idx="3">
                  <c:v>0.83900000000000063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мужчины</c:v>
                </c:pt>
              </c:strCache>
            </c:strRef>
          </c:tx>
          <c:spPr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1698931600192575E-2"/>
                  <c:y val="7.1510164588770471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2</a:t>
                    </a:r>
                    <a:r>
                      <a:rPr lang="ru-RU" sz="1200" dirty="0" smtClean="0"/>
                      <a:t>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3.9243324815761323E-3"/>
                  <c:y val="-2.5901373021695964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4.3429367636400188E-3"/>
                  <c:y val="1.8187296929043078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7378690727485307E-2"/>
                  <c:y val="9.0972766497256982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5</a:t>
                    </a:r>
                    <a:r>
                      <a:rPr lang="ru-RU" sz="1200" dirty="0" smtClean="0"/>
                      <a:t>8,8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4"/>
              <c:layout>
                <c:manualLayout>
                  <c:x val="7.1838553687863871E-3"/>
                  <c:y val="8.5413161075430823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dLblPos val="outEnd"/>
              <c:showVal val="1"/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от 0 - 19 лет</c:v>
                </c:pt>
                <c:pt idx="1">
                  <c:v>20 - 39 лет</c:v>
                </c:pt>
                <c:pt idx="2">
                  <c:v>40 - 59 лет</c:v>
                </c:pt>
                <c:pt idx="3">
                  <c:v>60 лет и более</c:v>
                </c:pt>
              </c:strCache>
            </c:strRef>
          </c:cat>
          <c:val>
            <c:numRef>
              <c:f>Sheet1!$B$3:$E$3</c:f>
              <c:numCache>
                <c:formatCode>0.0%</c:formatCode>
                <c:ptCount val="4"/>
                <c:pt idx="0">
                  <c:v>2.5999999999999999E-2</c:v>
                </c:pt>
                <c:pt idx="1">
                  <c:v>9.2000000000000026E-2</c:v>
                </c:pt>
                <c:pt idx="2">
                  <c:v>0.29400000000000032</c:v>
                </c:pt>
                <c:pt idx="3">
                  <c:v>0.58799999999999997</c:v>
                </c:pt>
              </c:numCache>
            </c:numRef>
          </c:val>
        </c:ser>
        <c:axId val="69722880"/>
        <c:axId val="69724416"/>
      </c:barChart>
      <c:catAx>
        <c:axId val="697228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9724416"/>
        <c:crosses val="autoZero"/>
        <c:auto val="1"/>
        <c:lblAlgn val="ctr"/>
        <c:lblOffset val="100"/>
        <c:tickLblSkip val="1"/>
        <c:tickMarkSkip val="1"/>
      </c:catAx>
      <c:valAx>
        <c:axId val="69724416"/>
        <c:scaling>
          <c:orientation val="minMax"/>
        </c:scaling>
        <c:axPos val="l"/>
        <c:numFmt formatCode="0.0%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9722880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8.8235294117647745E-2"/>
          <c:y val="0.86287625418060265"/>
          <c:w val="0.46078431372549761"/>
          <c:h val="0.12374581939799331"/>
        </c:manualLayout>
      </c:layout>
      <c:spPr>
        <a:noFill/>
        <a:ln w="12700">
          <a:noFill/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 w="12700">
      <a:noFill/>
      <a:prstDash val="solid"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2107372911113336"/>
          <c:y val="0.13906264373102944"/>
          <c:w val="0.86724978808821362"/>
          <c:h val="0.4696120112145260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Рождение</c:v>
                </c:pt>
              </c:strCache>
            </c:strRef>
          </c:tx>
          <c:spPr>
            <a:solidFill>
              <a:srgbClr val="256ADB"/>
            </a:solidFill>
            <a:ln>
              <a:solidFill>
                <a:srgbClr val="000000"/>
              </a:solidFill>
            </a:ln>
          </c:spPr>
          <c:dLbls>
            <c:dLbl>
              <c:idx val="0"/>
              <c:layout>
                <c:manualLayout>
                  <c:x val="-1.7135087566031666E-2"/>
                  <c:y val="6.3491619106278221E-3"/>
                </c:manualLayout>
              </c:layout>
              <c:showVal val="1"/>
            </c:dLbl>
            <c:dLbl>
              <c:idx val="1"/>
              <c:layout>
                <c:manualLayout>
                  <c:x val="-1.9276973511785603E-2"/>
                  <c:y val="2.5396647642511219E-2"/>
                </c:manualLayout>
              </c:layout>
              <c:showVal val="1"/>
            </c:dLbl>
            <c:dLbl>
              <c:idx val="2"/>
              <c:layout>
                <c:manualLayout>
                  <c:x val="-1.2851315674523734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-1.4993201620277691E-2"/>
                  <c:y val="6.3486619766190914E-3"/>
                </c:manualLayout>
              </c:layout>
              <c:showVal val="1"/>
            </c:dLbl>
            <c:dLbl>
              <c:idx val="4"/>
              <c:layout>
                <c:manualLayout>
                  <c:x val="-1.7135087566031642E-2"/>
                  <c:y val="2.9099989258152157E-17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24469</c:v>
                </c:pt>
                <c:pt idx="1">
                  <c:v>25084</c:v>
                </c:pt>
                <c:pt idx="2">
                  <c:v>25774</c:v>
                </c:pt>
                <c:pt idx="3">
                  <c:v>25396</c:v>
                </c:pt>
                <c:pt idx="4">
                  <c:v>26766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Смерть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rgbClr val="000000"/>
              </a:solidFill>
            </a:ln>
          </c:spPr>
          <c:dLbls>
            <c:dLbl>
              <c:idx val="1"/>
              <c:layout>
                <c:manualLayout>
                  <c:x val="1.2851315674523734E-2"/>
                  <c:y val="-6.3491619106278221E-3"/>
                </c:manualLayout>
              </c:layout>
              <c:showVal val="1"/>
            </c:dLbl>
            <c:dLbl>
              <c:idx val="2"/>
              <c:layout>
                <c:manualLayout>
                  <c:x val="1.0709429728769844E-2"/>
                  <c:y val="-1.2698323821255594E-2"/>
                </c:manualLayout>
              </c:layout>
              <c:showVal val="1"/>
            </c:dLbl>
            <c:dLbl>
              <c:idx val="3"/>
              <c:layout>
                <c:manualLayout>
                  <c:x val="6.4256578372618714E-3"/>
                  <c:y val="-6.3491619106278221E-3"/>
                </c:manualLayout>
              </c:layout>
              <c:showVal val="1"/>
            </c:dLbl>
            <c:dLbl>
              <c:idx val="4"/>
              <c:layout>
                <c:manualLayout>
                  <c:x val="2.7844517294801491E-2"/>
                  <c:y val="6.3491619106278221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30811</c:v>
                </c:pt>
                <c:pt idx="1">
                  <c:v>29997</c:v>
                </c:pt>
                <c:pt idx="2">
                  <c:v>30521</c:v>
                </c:pt>
                <c:pt idx="3">
                  <c:v>29138</c:v>
                </c:pt>
                <c:pt idx="4">
                  <c:v>28892</c:v>
                </c:pt>
              </c:numCache>
            </c:numRef>
          </c:val>
        </c:ser>
        <c:axId val="69770624"/>
        <c:axId val="69772416"/>
      </c:barChart>
      <c:catAx>
        <c:axId val="697706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69772416"/>
        <c:crosses val="autoZero"/>
        <c:auto val="1"/>
        <c:lblAlgn val="ctr"/>
        <c:lblOffset val="100"/>
      </c:catAx>
      <c:valAx>
        <c:axId val="6977241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9770624"/>
        <c:crosses val="autoZero"/>
        <c:crossBetween val="between"/>
      </c:valAx>
    </c:plotArea>
    <c:legend>
      <c:legendPos val="b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107372911113341"/>
          <c:y val="0.13906264373102944"/>
          <c:w val="0.86724978808821362"/>
          <c:h val="0.4696120112145261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Рождение</c:v>
                </c:pt>
              </c:strCache>
            </c:strRef>
          </c:tx>
          <c:spPr>
            <a:solidFill>
              <a:srgbClr val="256ADB"/>
            </a:solidFill>
            <a:ln>
              <a:solidFill>
                <a:srgbClr val="000000"/>
              </a:solidFill>
            </a:ln>
          </c:spPr>
          <c:dLbls>
            <c:dLbl>
              <c:idx val="0"/>
              <c:layout>
                <c:manualLayout>
                  <c:x val="-1.7135087566031666E-2"/>
                  <c:y val="-2.9099989258152157E-17"/>
                </c:manualLayout>
              </c:layout>
              <c:showVal val="1"/>
            </c:dLbl>
            <c:dLbl>
              <c:idx val="1"/>
              <c:layout>
                <c:manualLayout>
                  <c:x val="-1.9276973511785603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1.2851315674523734E-2"/>
                  <c:y val="-6.3491619106278221E-3"/>
                </c:manualLayout>
              </c:layout>
              <c:showVal val="1"/>
            </c:dLbl>
            <c:dLbl>
              <c:idx val="3"/>
              <c:layout>
                <c:manualLayout>
                  <c:x val="-1.7135087566031642E-2"/>
                  <c:y val="-6.3491619106278221E-3"/>
                </c:manualLayout>
              </c:layout>
              <c:showVal val="1"/>
            </c:dLbl>
            <c:dLbl>
              <c:idx val="4"/>
              <c:layout>
                <c:manualLayout>
                  <c:x val="-6.4256578372618714E-3"/>
                  <c:y val="1.2698323821255594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13845</c:v>
                </c:pt>
                <c:pt idx="1">
                  <c:v>14902</c:v>
                </c:pt>
                <c:pt idx="2">
                  <c:v>16233</c:v>
                </c:pt>
                <c:pt idx="3">
                  <c:v>18385</c:v>
                </c:pt>
                <c:pt idx="4">
                  <c:v>20579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Смерть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rgbClr val="000000"/>
              </a:solidFill>
            </a:ln>
          </c:spPr>
          <c:dLbls>
            <c:dLbl>
              <c:idx val="1"/>
              <c:layout>
                <c:manualLayout>
                  <c:x val="1.7135087566031642E-2"/>
                  <c:y val="-6.3491619106278221E-3"/>
                </c:manualLayout>
              </c:layout>
              <c:showVal val="1"/>
            </c:dLbl>
            <c:dLbl>
              <c:idx val="2"/>
              <c:layout>
                <c:manualLayout>
                  <c:x val="1.2851315674523659E-2"/>
                  <c:y val="1.9047485731883501E-2"/>
                </c:manualLayout>
              </c:layout>
              <c:showVal val="1"/>
            </c:dLbl>
            <c:dLbl>
              <c:idx val="3"/>
              <c:layout>
                <c:manualLayout>
                  <c:x val="8.567543783015821E-3"/>
                  <c:y val="6.3491619106278221E-3"/>
                </c:manualLayout>
              </c:layout>
              <c:showVal val="1"/>
            </c:dLbl>
            <c:dLbl>
              <c:idx val="4"/>
              <c:layout>
                <c:manualLayout>
                  <c:x val="1.4993201620277691E-2"/>
                  <c:y val="2.5396647642511191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14404</c:v>
                </c:pt>
                <c:pt idx="1">
                  <c:v>14185</c:v>
                </c:pt>
                <c:pt idx="2">
                  <c:v>15182</c:v>
                </c:pt>
                <c:pt idx="3">
                  <c:v>13824</c:v>
                </c:pt>
                <c:pt idx="4">
                  <c:v>13495</c:v>
                </c:pt>
              </c:numCache>
            </c:numRef>
          </c:val>
        </c:ser>
        <c:axId val="69851008"/>
        <c:axId val="69852544"/>
      </c:barChart>
      <c:catAx>
        <c:axId val="698510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69852544"/>
        <c:crosses val="autoZero"/>
        <c:auto val="1"/>
        <c:lblAlgn val="ctr"/>
        <c:lblOffset val="100"/>
      </c:catAx>
      <c:valAx>
        <c:axId val="6985254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9851008"/>
        <c:crosses val="autoZero"/>
        <c:crossBetween val="between"/>
      </c:valAx>
    </c:plotArea>
    <c:legend>
      <c:legendPos val="b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107372911113347"/>
          <c:y val="0.13906264373102944"/>
          <c:w val="0.86724978808821362"/>
          <c:h val="0.4696120112145263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Рождение</c:v>
                </c:pt>
              </c:strCache>
            </c:strRef>
          </c:tx>
          <c:spPr>
            <a:solidFill>
              <a:srgbClr val="256ADB"/>
            </a:solidFill>
            <a:ln>
              <a:solidFill>
                <a:srgbClr val="000000"/>
              </a:solidFill>
            </a:ln>
          </c:spPr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6612</c:v>
                </c:pt>
                <c:pt idx="1">
                  <c:v>7157</c:v>
                </c:pt>
                <c:pt idx="2">
                  <c:v>7505</c:v>
                </c:pt>
                <c:pt idx="3">
                  <c:v>7610</c:v>
                </c:pt>
                <c:pt idx="4">
                  <c:v>8660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Смерть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rgbClr val="000000"/>
              </a:solidFill>
            </a:ln>
          </c:spPr>
          <c:dLbls>
            <c:dLbl>
              <c:idx val="0"/>
              <c:layout>
                <c:manualLayout>
                  <c:x val="1.4993201620277691E-2"/>
                  <c:y val="1.2698323821255594E-2"/>
                </c:manualLayout>
              </c:layout>
              <c:showVal val="1"/>
            </c:dLbl>
            <c:dLbl>
              <c:idx val="1"/>
              <c:layout>
                <c:manualLayout>
                  <c:x val="1.2851315674523734E-2"/>
                  <c:y val="1.2698323821255594E-2"/>
                </c:manualLayout>
              </c:layout>
              <c:showVal val="1"/>
            </c:dLbl>
            <c:dLbl>
              <c:idx val="2"/>
              <c:layout>
                <c:manualLayout>
                  <c:x val="1.0709429728769922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7135087566031642E-2"/>
                  <c:y val="1.9047485731883501E-2"/>
                </c:manualLayout>
              </c:layout>
              <c:showVal val="1"/>
            </c:dLbl>
            <c:dLbl>
              <c:idx val="4"/>
              <c:layout>
                <c:manualLayout>
                  <c:x val="1.4993201620277691E-2"/>
                  <c:y val="6.349158736467418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4043</c:v>
                </c:pt>
                <c:pt idx="1">
                  <c:v>3891</c:v>
                </c:pt>
                <c:pt idx="2">
                  <c:v>4206</c:v>
                </c:pt>
                <c:pt idx="3">
                  <c:v>4176</c:v>
                </c:pt>
                <c:pt idx="4">
                  <c:v>4192</c:v>
                </c:pt>
              </c:numCache>
            </c:numRef>
          </c:val>
        </c:ser>
        <c:axId val="69906816"/>
        <c:axId val="69908352"/>
      </c:barChart>
      <c:catAx>
        <c:axId val="699068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69908352"/>
        <c:crosses val="autoZero"/>
        <c:auto val="1"/>
        <c:lblAlgn val="ctr"/>
        <c:lblOffset val="100"/>
      </c:catAx>
      <c:valAx>
        <c:axId val="6990835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9906816"/>
        <c:crosses val="autoZero"/>
        <c:crossBetween val="between"/>
      </c:valAx>
    </c:plotArea>
    <c:legend>
      <c:legendPos val="b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663087852993362"/>
          <c:y val="0.21820320119328238"/>
          <c:w val="0.47876447876448913"/>
          <c:h val="0.6018735362997963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актов об установления отцовства                                                за 2003 - 2007 гг.</c:v>
                </c:pt>
              </c:strCache>
            </c:strRef>
          </c:tx>
          <c:spPr>
            <a:solidFill>
              <a:srgbClr val="92D050"/>
            </a:solidFill>
            <a:ln w="1340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7984350384189797E-3"/>
                  <c:y val="-3.356396126413917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1.2903839940151024E-3"/>
                  <c:y val="-2.0181393846505236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3.342804695558736E-3"/>
                  <c:y val="-1.5709134143316403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3767499176638321E-2"/>
                  <c:y val="-1.6402642123399654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3.4099462239448913E-3"/>
                  <c:y val="-1.12990110255054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7030</a:t>
                    </a:r>
                  </a:p>
                </c:rich>
              </c:tx>
              <c:dLblPos val="outEnd"/>
              <c:showVal val="1"/>
            </c:dLbl>
            <c:spPr>
              <a:noFill/>
              <a:ln w="26805">
                <a:noFill/>
              </a:ln>
            </c:spPr>
            <c:txPr>
              <a:bodyPr/>
              <a:lstStyle/>
              <a:p>
                <a:pPr>
                  <a:defRPr sz="1055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5931</c:v>
                </c:pt>
                <c:pt idx="1">
                  <c:v>6071</c:v>
                </c:pt>
                <c:pt idx="2">
                  <c:v>7109</c:v>
                </c:pt>
                <c:pt idx="3">
                  <c:v>6203</c:v>
                </c:pt>
                <c:pt idx="4">
                  <c:v>7030</c:v>
                </c:pt>
              </c:numCache>
            </c:numRef>
          </c:val>
        </c:ser>
        <c:gapWidth val="170"/>
        <c:axId val="69867776"/>
        <c:axId val="69916928"/>
      </c:barChart>
      <c:catAx>
        <c:axId val="69867776"/>
        <c:scaling>
          <c:orientation val="minMax"/>
        </c:scaling>
        <c:axPos val="b"/>
        <c:numFmt formatCode="General" sourceLinked="1"/>
        <c:tickLblPos val="nextTo"/>
        <c:spPr>
          <a:ln w="33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1">
              <a:defRPr sz="9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9916928"/>
        <c:crosses val="autoZero"/>
        <c:auto val="1"/>
        <c:lblAlgn val="ctr"/>
        <c:lblOffset val="100"/>
        <c:tickLblSkip val="1"/>
        <c:tickMarkSkip val="1"/>
      </c:catAx>
      <c:valAx>
        <c:axId val="69916928"/>
        <c:scaling>
          <c:orientation val="minMax"/>
        </c:scaling>
        <c:axPos val="l"/>
        <c:numFmt formatCode="#,##0" sourceLinked="0"/>
        <c:tickLblPos val="nextTo"/>
        <c:spPr>
          <a:ln w="10052">
            <a:solidFill>
              <a:srgbClr val="000000"/>
            </a:solidFill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9867776"/>
        <c:crosses val="autoZero"/>
        <c:crossBetween val="between"/>
      </c:valAx>
      <c:spPr>
        <a:solidFill>
          <a:srgbClr val="FFFFFF"/>
        </a:solidFill>
        <a:ln w="13403">
          <a:noFill/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08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352941176470589"/>
          <c:y val="9.6989966555184007E-2"/>
          <c:w val="0.73202614379084952"/>
          <c:h val="0.6027284731749097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ЗАГС</c:v>
                </c:pt>
              </c:strCache>
            </c:strRef>
          </c:tx>
          <c:spPr>
            <a:solidFill>
              <a:srgbClr val="DDD355"/>
            </a:solidFill>
            <a:ln w="12693">
              <a:solidFill>
                <a:schemeClr val="tx1"/>
              </a:solidFill>
              <a:prstDash val="solid"/>
            </a:ln>
          </c:spPr>
          <c:dLbls>
            <c:spPr>
              <a:noFill/>
              <a:ln w="25387">
                <a:noFill/>
              </a:ln>
            </c:spPr>
            <c:txPr>
              <a:bodyPr rot="-5400000"/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2447</c:v>
                </c:pt>
                <c:pt idx="1">
                  <c:v>1886</c:v>
                </c:pt>
                <c:pt idx="2">
                  <c:v>1792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МИД</c:v>
                </c:pt>
              </c:strCache>
            </c:strRef>
          </c:tx>
          <c:spPr>
            <a:solidFill>
              <a:schemeClr val="accent2"/>
            </a:solidFill>
            <a:ln w="12693">
              <a:solidFill>
                <a:schemeClr val="tx1"/>
              </a:solidFill>
              <a:prstDash val="solid"/>
            </a:ln>
          </c:spPr>
          <c:dLbls>
            <c:txPr>
              <a:bodyPr rot="-5400000"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20</c:v>
                </c:pt>
                <c:pt idx="1">
                  <c:v>21</c:v>
                </c:pt>
                <c:pt idx="2">
                  <c:v>21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ФСБ</c:v>
                </c:pt>
              </c:strCache>
            </c:strRef>
          </c:tx>
          <c:spPr>
            <a:solidFill>
              <a:srgbClr val="AABCF4"/>
            </a:solidFill>
            <a:ln w="12693">
              <a:solidFill>
                <a:schemeClr val="tx1"/>
              </a:solidFill>
              <a:prstDash val="solid"/>
            </a:ln>
          </c:spPr>
          <c:dLbls>
            <c:spPr>
              <a:noFill/>
              <a:ln w="25387">
                <a:noFill/>
              </a:ln>
            </c:spPr>
            <c:txPr>
              <a:bodyPr rot="-5400000"/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115</c:v>
                </c:pt>
                <c:pt idx="1">
                  <c:v>140</c:v>
                </c:pt>
                <c:pt idx="2">
                  <c:v>86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Население</c:v>
                </c:pt>
              </c:strCache>
            </c:strRef>
          </c:tx>
          <c:spPr>
            <a:solidFill>
              <a:srgbClr val="256ADB"/>
            </a:solidFill>
            <a:ln w="12693">
              <a:solidFill>
                <a:schemeClr val="tx1"/>
              </a:solidFill>
              <a:prstDash val="solid"/>
            </a:ln>
          </c:spPr>
          <c:dLbls>
            <c:spPr>
              <a:noFill/>
              <a:ln w="25387">
                <a:noFill/>
              </a:ln>
            </c:spPr>
            <c:txPr>
              <a:bodyPr rot="-5400000" vert="horz"/>
              <a:lstStyle/>
              <a:p>
                <a:pPr algn="ctr"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3681</c:v>
                </c:pt>
                <c:pt idx="1">
                  <c:v>3255</c:v>
                </c:pt>
                <c:pt idx="2">
                  <c:v>4514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Правоохранительные органы</c:v>
                </c:pt>
              </c:strCache>
            </c:strRef>
          </c:tx>
          <c:spPr>
            <a:solidFill>
              <a:srgbClr val="D52FA6"/>
            </a:solidFill>
            <a:ln w="12693">
              <a:solidFill>
                <a:schemeClr val="tx1"/>
              </a:solidFill>
              <a:prstDash val="solid"/>
            </a:ln>
          </c:spPr>
          <c:dLbls>
            <c:txPr>
              <a:bodyPr rot="-5400000"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297</c:v>
                </c:pt>
                <c:pt idx="1">
                  <c:v>464</c:v>
                </c:pt>
                <c:pt idx="2">
                  <c:v>609</c:v>
                </c:pt>
              </c:numCache>
            </c:numRef>
          </c:val>
        </c:ser>
        <c:axId val="70176128"/>
        <c:axId val="70059136"/>
      </c:barChart>
      <c:catAx>
        <c:axId val="70176128"/>
        <c:scaling>
          <c:orientation val="minMax"/>
        </c:scaling>
        <c:axPos val="b"/>
        <c:numFmt formatCode="General" sourceLinked="1"/>
        <c:tickLblPos val="low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0059136"/>
        <c:crosses val="autoZero"/>
        <c:auto val="1"/>
        <c:lblAlgn val="ctr"/>
        <c:lblOffset val="100"/>
        <c:tickMarkSkip val="1"/>
      </c:catAx>
      <c:valAx>
        <c:axId val="70059136"/>
        <c:scaling>
          <c:orientation val="minMax"/>
        </c:scaling>
        <c:axPos val="l"/>
        <c:numFmt formatCode="General" sourceLinked="1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70176128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4758806554515941"/>
          <c:y val="0.81754108457683583"/>
          <c:w val="0.80803964065422662"/>
          <c:h val="0.14326852188844424"/>
        </c:manualLayout>
      </c:layout>
      <c:spPr>
        <a:noFill/>
        <a:ln w="3173">
          <a:noFill/>
          <a:prstDash val="solid"/>
        </a:ln>
      </c:spPr>
      <c:txPr>
        <a:bodyPr/>
        <a:lstStyle/>
        <a:p>
          <a:pPr>
            <a:defRPr sz="8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6872586872586879E-2"/>
          <c:y val="0.20374707259953617"/>
          <c:w val="0.49613899613899631"/>
          <c:h val="0.6018735362997963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актов об усыновлении                     за 2003 - 2007 гг.</c:v>
                </c:pt>
              </c:strCache>
            </c:strRef>
          </c:tx>
          <c:spPr>
            <a:solidFill>
              <a:srgbClr val="B4B0EE"/>
            </a:solidFill>
            <a:ln w="1116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1.1331404238529577E-3"/>
                  <c:y val="-3.128118910853348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3.8358839906681937E-3"/>
                  <c:y val="-1.5562790178891539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1833801645243548E-3"/>
                  <c:y val="-1.187839609188197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1994326214470157E-2"/>
                  <c:y val="-1.1558210064930227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3.6092700485510664E-4"/>
                  <c:y val="-3.4009515460157652E-2"/>
                </c:manualLayout>
              </c:layout>
              <c:dLblPos val="outEnd"/>
              <c:showVal val="1"/>
            </c:dLbl>
            <c:spPr>
              <a:noFill/>
              <a:ln w="22320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568</c:v>
                </c:pt>
                <c:pt idx="1">
                  <c:v>626</c:v>
                </c:pt>
                <c:pt idx="2">
                  <c:v>609</c:v>
                </c:pt>
                <c:pt idx="3">
                  <c:v>636</c:v>
                </c:pt>
                <c:pt idx="4">
                  <c:v>676</c:v>
                </c:pt>
              </c:numCache>
            </c:numRef>
          </c:val>
        </c:ser>
        <c:gapWidth val="170"/>
        <c:axId val="70087424"/>
        <c:axId val="70088960"/>
      </c:barChart>
      <c:catAx>
        <c:axId val="70087424"/>
        <c:scaling>
          <c:orientation val="minMax"/>
        </c:scaling>
        <c:axPos val="b"/>
        <c:numFmt formatCode="General" sourceLinked="1"/>
        <c:tickLblPos val="nextTo"/>
        <c:spPr>
          <a:ln w="27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1">
              <a:defRPr sz="10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70088960"/>
        <c:crosses val="autoZero"/>
        <c:auto val="1"/>
        <c:lblAlgn val="ctr"/>
        <c:lblOffset val="100"/>
        <c:tickLblSkip val="1"/>
        <c:tickMarkSkip val="1"/>
      </c:catAx>
      <c:valAx>
        <c:axId val="70088960"/>
        <c:scaling>
          <c:orientation val="minMax"/>
        </c:scaling>
        <c:axPos val="l"/>
        <c:numFmt formatCode="#,##0" sourceLinked="0"/>
        <c:tickLblPos val="nextTo"/>
        <c:spPr>
          <a:ln w="8370">
            <a:solidFill>
              <a:srgbClr val="000000"/>
            </a:solidFill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70087424"/>
        <c:crosses val="autoZero"/>
        <c:crossBetween val="between"/>
      </c:valAx>
      <c:spPr>
        <a:noFill/>
        <a:ln w="11160">
          <a:noFill/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776061776062124"/>
          <c:y val="0.20374707259953617"/>
          <c:w val="0.46525096525097798"/>
          <c:h val="0.6018735362997963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актов об установления отцовства                                                за 2003 - 2007 гг.</c:v>
                </c:pt>
              </c:strCache>
            </c:strRef>
          </c:tx>
          <c:spPr>
            <a:solidFill>
              <a:srgbClr val="F4AAC4"/>
            </a:solidFill>
            <a:ln w="1340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3.645697446341262E-3"/>
                  <c:y val="-4.5934150091920421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4.1660018957701862E-3"/>
                  <c:y val="-4.4602957893027538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4.8040565814818723E-3"/>
                  <c:y val="-1.4444127301520501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6000941688815915E-2"/>
                  <c:y val="-1.6627838696818859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8.7993768359408107E-3"/>
                  <c:y val="1.42136844152277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32163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noFill/>
              <a:ln w="26805">
                <a:noFill/>
              </a:ln>
            </c:spPr>
            <c:txPr>
              <a:bodyPr/>
              <a:lstStyle/>
              <a:p>
                <a:pPr>
                  <a:defRPr sz="1055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36800</c:v>
                </c:pt>
                <c:pt idx="1">
                  <c:v>36780</c:v>
                </c:pt>
                <c:pt idx="2">
                  <c:v>33373</c:v>
                </c:pt>
                <c:pt idx="3">
                  <c:v>30554</c:v>
                </c:pt>
                <c:pt idx="4">
                  <c:v>32163</c:v>
                </c:pt>
              </c:numCache>
            </c:numRef>
          </c:val>
        </c:ser>
        <c:gapWidth val="170"/>
        <c:axId val="70305280"/>
        <c:axId val="70306816"/>
      </c:barChart>
      <c:catAx>
        <c:axId val="70305280"/>
        <c:scaling>
          <c:orientation val="minMax"/>
        </c:scaling>
        <c:axPos val="b"/>
        <c:numFmt formatCode="General" sourceLinked="1"/>
        <c:tickLblPos val="nextTo"/>
        <c:spPr>
          <a:ln w="33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1">
              <a:defRPr sz="105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70306816"/>
        <c:crosses val="autoZero"/>
        <c:auto val="1"/>
        <c:lblAlgn val="ctr"/>
        <c:lblOffset val="100"/>
        <c:tickLblSkip val="1"/>
        <c:tickMarkSkip val="1"/>
      </c:catAx>
      <c:valAx>
        <c:axId val="70306816"/>
        <c:scaling>
          <c:orientation val="minMax"/>
        </c:scaling>
        <c:axPos val="l"/>
        <c:numFmt formatCode="#,##0" sourceLinked="0"/>
        <c:tickLblPos val="nextTo"/>
        <c:spPr>
          <a:ln w="10052">
            <a:solidFill>
              <a:srgbClr val="000000"/>
            </a:solidFill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70305280"/>
        <c:crosses val="autoZero"/>
        <c:crossBetween val="between"/>
      </c:valAx>
      <c:spPr>
        <a:noFill/>
        <a:ln w="13403">
          <a:noFill/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08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7672284626718801"/>
          <c:y val="1.6732546286280101E-2"/>
          <c:w val="0.8002319041649425"/>
          <c:h val="0.626513485318956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актов о рождении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0000"/>
              </a:solidFill>
            </a:ln>
          </c:spPr>
          <c:dLbls>
            <c:dLbl>
              <c:idx val="0"/>
              <c:layout>
                <c:manualLayout>
                  <c:x val="-6.5843570193911934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-6.5843570193911934E-3"/>
                  <c:y val="6.8871820268557715E-3"/>
                </c:manualLayout>
              </c:layout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000" b="1" dirty="0" smtClean="0"/>
                      <a:t>253</a:t>
                    </a:r>
                    <a:endParaRPr lang="en-US" sz="1000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Кайбицкий</c:v>
                </c:pt>
                <c:pt idx="1">
                  <c:v>Тетюшский</c:v>
                </c:pt>
                <c:pt idx="2">
                  <c:v>Камско-Устьинский</c:v>
                </c:pt>
                <c:pt idx="3">
                  <c:v>Дрожжановский</c:v>
                </c:pt>
                <c:pt idx="4">
                  <c:v>Спасский</c:v>
                </c:pt>
                <c:pt idx="5">
                  <c:v>Апастовский</c:v>
                </c:pt>
                <c:pt idx="6">
                  <c:v>Пестречинский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116</c:v>
                </c:pt>
                <c:pt idx="1">
                  <c:v>193</c:v>
                </c:pt>
                <c:pt idx="2">
                  <c:v>134</c:v>
                </c:pt>
                <c:pt idx="3">
                  <c:v>209</c:v>
                </c:pt>
                <c:pt idx="4">
                  <c:v>173</c:v>
                </c:pt>
                <c:pt idx="5">
                  <c:v>183</c:v>
                </c:pt>
                <c:pt idx="6">
                  <c:v>252</c:v>
                </c:pt>
              </c:numCache>
            </c:numRef>
          </c:val>
        </c:ser>
        <c:axId val="145384576"/>
        <c:axId val="145386112"/>
      </c:barChart>
      <c:catAx>
        <c:axId val="1453845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45386112"/>
        <c:crosses val="autoZero"/>
        <c:auto val="1"/>
        <c:lblAlgn val="ctr"/>
        <c:lblOffset val="100"/>
      </c:catAx>
      <c:valAx>
        <c:axId val="145386112"/>
        <c:scaling>
          <c:orientation val="minMax"/>
          <c:max val="320"/>
          <c:min val="0"/>
        </c:scaling>
        <c:axPos val="l"/>
        <c:numFmt formatCode="General" sourceLinked="1"/>
        <c:tickLblPos val="nextTo"/>
        <c:crossAx val="14538457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</c:chart>
  <c:txPr>
    <a:bodyPr/>
    <a:lstStyle/>
    <a:p>
      <a:pPr>
        <a:defRPr sz="800"/>
      </a:pPr>
      <a:endParaRPr lang="ru-RU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2868435716802121"/>
          <c:y val="2.0545789950452743E-2"/>
          <c:w val="0.53484150477425851"/>
          <c:h val="0.80137835139094959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C000"/>
            </a:solidFill>
            <a:ln w="1116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1.1331222060204978E-3"/>
                  <c:y val="-2.970731309713325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7662910746339759E-3"/>
                  <c:y val="-1.6566731028498489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1835516397647986E-3"/>
                  <c:y val="-1.1091458086181841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0063896284664886E-2"/>
                  <c:y val="-1.2765948441895519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3.6077837545405415E-4"/>
                  <c:y val="-3.23959268155004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862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noFill/>
              <a:ln w="22320">
                <a:noFill/>
              </a:ln>
            </c:spPr>
            <c:txPr>
              <a:bodyPr/>
              <a:lstStyle/>
              <a:p>
                <a:pPr>
                  <a:defRPr sz="106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670</c:v>
                </c:pt>
                <c:pt idx="1">
                  <c:v>711</c:v>
                </c:pt>
                <c:pt idx="2">
                  <c:v>768</c:v>
                </c:pt>
                <c:pt idx="3">
                  <c:v>872</c:v>
                </c:pt>
                <c:pt idx="4">
                  <c:v>862</c:v>
                </c:pt>
              </c:numCache>
            </c:numRef>
          </c:val>
        </c:ser>
        <c:gapWidth val="170"/>
        <c:axId val="70405120"/>
        <c:axId val="70411008"/>
      </c:barChart>
      <c:catAx>
        <c:axId val="70405120"/>
        <c:scaling>
          <c:orientation val="minMax"/>
        </c:scaling>
        <c:axPos val="b"/>
        <c:numFmt formatCode="General" sourceLinked="1"/>
        <c:tickLblPos val="nextTo"/>
        <c:spPr>
          <a:ln w="27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1">
              <a:defRPr sz="10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70411008"/>
        <c:crosses val="autoZero"/>
        <c:auto val="1"/>
        <c:lblAlgn val="ctr"/>
        <c:lblOffset val="100"/>
        <c:tickLblSkip val="1"/>
        <c:tickMarkSkip val="1"/>
      </c:catAx>
      <c:valAx>
        <c:axId val="70411008"/>
        <c:scaling>
          <c:orientation val="minMax"/>
        </c:scaling>
        <c:axPos val="l"/>
        <c:numFmt formatCode="#,##0" sourceLinked="0"/>
        <c:tickLblPos val="nextTo"/>
        <c:spPr>
          <a:ln w="8370">
            <a:solidFill>
              <a:srgbClr val="000000"/>
            </a:solidFill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70405120"/>
        <c:crosses val="autoZero"/>
        <c:crossBetween val="between"/>
      </c:valAx>
      <c:spPr>
        <a:noFill/>
        <a:ln w="11160">
          <a:noFill/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актов о рождении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c:spPr>
          <c:dLbls>
            <c:dLbl>
              <c:idx val="4"/>
              <c:layout>
                <c:manualLayout>
                  <c:x val="-1.7429071911527323E-2"/>
                  <c:y val="1.7726982141810281E-2"/>
                </c:manualLayout>
              </c:layout>
              <c:showVal val="1"/>
            </c:dLbl>
            <c:dLbl>
              <c:idx val="5"/>
              <c:layout>
                <c:manualLayout>
                  <c:x val="2.6797621107448967E-2"/>
                  <c:y val="3.7065508114694216E-2"/>
                </c:manualLayout>
              </c:layout>
              <c:showVal val="1"/>
            </c:dLbl>
            <c:dLbl>
              <c:idx val="6"/>
              <c:layout>
                <c:manualLayout>
                  <c:x val="4.6896298515776993E-2"/>
                  <c:y val="-3.223214964366485E-3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37613</c:v>
                </c:pt>
                <c:pt idx="1">
                  <c:v>37787</c:v>
                </c:pt>
                <c:pt idx="2">
                  <c:v>41239</c:v>
                </c:pt>
                <c:pt idx="3">
                  <c:v>44926</c:v>
                </c:pt>
                <c:pt idx="4">
                  <c:v>47143</c:v>
                </c:pt>
                <c:pt idx="5">
                  <c:v>49512</c:v>
                </c:pt>
                <c:pt idx="6" formatCode="#,##0">
                  <c:v>51391</c:v>
                </c:pt>
                <c:pt idx="7">
                  <c:v>56005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актов о смерти</c:v>
                </c:pt>
              </c:strCache>
            </c:strRef>
          </c:tx>
          <c:spPr>
            <a:gradFill>
              <a:gsLst>
                <a:gs pos="45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c:spPr>
          <c:dLbls>
            <c:dLbl>
              <c:idx val="4"/>
              <c:tx>
                <c:rich>
                  <a:bodyPr/>
                  <a:lstStyle/>
                  <a:p>
                    <a:r>
                      <a:rPr lang="en-US" sz="900" b="1" i="1" dirty="0" smtClean="0"/>
                      <a:t>4</a:t>
                    </a:r>
                    <a:r>
                      <a:rPr lang="en-US" sz="1000" b="1" i="1" dirty="0" smtClean="0"/>
                      <a:t>8</a:t>
                    </a:r>
                    <a:r>
                      <a:rPr lang="ru-RU" sz="1000" b="1" i="1" baseline="0" dirty="0" smtClean="0"/>
                      <a:t> </a:t>
                    </a:r>
                    <a:r>
                      <a:rPr lang="en-US" sz="1000" b="1" i="1" baseline="0" dirty="0" smtClean="0"/>
                      <a:t>073</a:t>
                    </a:r>
                    <a:endParaRPr lang="en-US" sz="1000" b="1" i="1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2.0914746854941147E-2"/>
                  <c:y val="-3.2230876621474167E-3"/>
                </c:manualLayout>
              </c:layout>
              <c:showVal val="1"/>
            </c:dLbl>
            <c:dLbl>
              <c:idx val="6"/>
              <c:layout>
                <c:manualLayout>
                  <c:x val="1.3398942433079118E-2"/>
                  <c:y val="4.8346321067029964E-3"/>
                </c:manualLayout>
              </c:layout>
              <c:showVal val="1"/>
            </c:dLbl>
            <c:dLbl>
              <c:idx val="7"/>
              <c:layout>
                <c:manualLayout>
                  <c:x val="2.3448149257888466E-2"/>
                  <c:y val="6.4461761422706775E-3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52030</c:v>
                </c:pt>
                <c:pt idx="1">
                  <c:v>49277</c:v>
                </c:pt>
                <c:pt idx="2">
                  <c:v>48961</c:v>
                </c:pt>
                <c:pt idx="3">
                  <c:v>49250</c:v>
                </c:pt>
                <c:pt idx="4">
                  <c:v>48073</c:v>
                </c:pt>
                <c:pt idx="5">
                  <c:v>49909</c:v>
                </c:pt>
                <c:pt idx="6">
                  <c:v>47138</c:v>
                </c:pt>
                <c:pt idx="7">
                  <c:v>46579</c:v>
                </c:pt>
              </c:numCache>
            </c:numRef>
          </c:val>
        </c:ser>
        <c:axId val="70422528"/>
        <c:axId val="70424064"/>
      </c:barChart>
      <c:catAx>
        <c:axId val="70422528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424064"/>
        <c:crosses val="autoZero"/>
        <c:auto val="1"/>
        <c:lblAlgn val="ctr"/>
        <c:lblOffset val="100"/>
      </c:catAx>
      <c:valAx>
        <c:axId val="7042406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422528"/>
        <c:crosses val="autoZero"/>
        <c:crossBetween val="between"/>
      </c:valAx>
    </c:plotArea>
    <c:legend>
      <c:legendPos val="b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2253357556802669"/>
          <c:y val="4.4372456088809535E-4"/>
          <c:w val="0.75364242163939776"/>
          <c:h val="0.7553914752221417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разница между количеством актов о рождении и смерти 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9"/>
            <c:spPr>
              <a:solidFill>
                <a:srgbClr val="FF0000"/>
              </a:solidFill>
            </c:spPr>
          </c:marker>
          <c:dLbls>
            <c:dLbl>
              <c:idx val="4"/>
              <c:layout>
                <c:manualLayout>
                  <c:x val="-2.1687234167268091E-2"/>
                  <c:y val="-1.7135087566031642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dirty="0" smtClean="0"/>
                      <a:t>- 930</a:t>
                    </a:r>
                  </a:p>
                  <a:p>
                    <a:endParaRPr lang="en-US" sz="1000" b="1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-1.4302304707963981E-2"/>
                  <c:y val="-4.2837718915079114E-3"/>
                </c:manualLayout>
              </c:layout>
              <c:showVal val="1"/>
            </c:dLbl>
            <c:dLbl>
              <c:idx val="6"/>
              <c:layout>
                <c:manualLayout>
                  <c:x val="-0.10401350489378963"/>
                  <c:y val="-2.5702631349047437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7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  <c:pt idx="5">
                  <c:v>Категория 6</c:v>
                </c:pt>
                <c:pt idx="6">
                  <c:v>Категория 7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-14417</c:v>
                </c:pt>
                <c:pt idx="1">
                  <c:v>-11490</c:v>
                </c:pt>
                <c:pt idx="2">
                  <c:v>-7722</c:v>
                </c:pt>
                <c:pt idx="3">
                  <c:v>-4324</c:v>
                </c:pt>
                <c:pt idx="4">
                  <c:v>-930</c:v>
                </c:pt>
                <c:pt idx="5">
                  <c:v>-397</c:v>
                </c:pt>
                <c:pt idx="6">
                  <c:v>4253</c:v>
                </c:pt>
                <c:pt idx="7">
                  <c:v>9426</c:v>
                </c:pt>
              </c:numCache>
            </c:numRef>
          </c:val>
        </c:ser>
        <c:marker val="1"/>
        <c:axId val="70526080"/>
        <c:axId val="70527616"/>
      </c:lineChart>
      <c:catAx>
        <c:axId val="70526080"/>
        <c:scaling>
          <c:orientation val="minMax"/>
        </c:scaling>
        <c:delete val="1"/>
        <c:axPos val="b"/>
        <c:tickLblPos val="none"/>
        <c:crossAx val="70527616"/>
        <c:crosses val="autoZero"/>
        <c:auto val="1"/>
        <c:lblAlgn val="ctr"/>
        <c:lblOffset val="100"/>
      </c:catAx>
      <c:valAx>
        <c:axId val="70527616"/>
        <c:scaling>
          <c:orientation val="minMax"/>
        </c:scaling>
        <c:delete val="1"/>
        <c:axPos val="l"/>
        <c:numFmt formatCode="General" sourceLinked="1"/>
        <c:tickLblPos val="none"/>
        <c:crossAx val="7052608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7.5721735209269983E-3"/>
          <c:y val="0.85475196792095731"/>
          <c:w val="0.98953337007609965"/>
          <c:h val="0.14008790502293741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24619703773871759"/>
          <c:w val="0.92081378713022188"/>
          <c:h val="0.3586087394901618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актов на 1 тыс. населения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3"/>
            <c:spPr>
              <a:gradFill>
                <a:gsLst>
                  <a:gs pos="0">
                    <a:srgbClr val="C00000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c:spPr>
          </c:marker>
          <c:dLbls>
            <c:dLbl>
              <c:idx val="0"/>
              <c:layout>
                <c:manualLayout>
                  <c:x val="2.0546186478146419E-2"/>
                  <c:y val="-2.8822745753858271E-2"/>
                </c:manualLayout>
              </c:layout>
              <c:showVal val="1"/>
            </c:dLbl>
            <c:dLbl>
              <c:idx val="1"/>
              <c:layout>
                <c:manualLayout>
                  <c:x val="1.4397493249049426E-2"/>
                  <c:y val="3.6360694975577619E-3"/>
                </c:manualLayout>
              </c:layout>
              <c:showVal val="1"/>
            </c:dLbl>
            <c:dLbl>
              <c:idx val="2"/>
              <c:layout>
                <c:manualLayout>
                  <c:x val="1.1398109960571275E-2"/>
                  <c:y val="3.7008774904785892E-3"/>
                </c:manualLayout>
              </c:layout>
              <c:showVal val="1"/>
            </c:dLbl>
            <c:dLbl>
              <c:idx val="3"/>
              <c:layout>
                <c:manualLayout>
                  <c:x val="-3.8249718285269961E-3"/>
                  <c:y val="-4.9271860272018145E-2"/>
                </c:manualLayout>
              </c:layout>
              <c:showVal val="1"/>
            </c:dLbl>
            <c:dLbl>
              <c:idx val="4"/>
              <c:layout>
                <c:manualLayout>
                  <c:x val="-1.0798119936787101E-2"/>
                  <c:y val="-3.3584427760040857E-2"/>
                </c:manualLayout>
              </c:layout>
              <c:showVal val="1"/>
            </c:dLbl>
            <c:dLbl>
              <c:idx val="5"/>
              <c:layout>
                <c:manualLayout>
                  <c:x val="-6.9737149387029563E-3"/>
                  <c:y val="-2.4829988656164842E-2"/>
                </c:manualLayout>
              </c:layout>
              <c:showVal val="1"/>
            </c:dLbl>
            <c:dLbl>
              <c:idx val="6"/>
              <c:layout>
                <c:manualLayout>
                  <c:x val="-3.2394359810361206E-2"/>
                  <c:y val="-2.4753729626900881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 i="1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Кайбицкий</c:v>
                </c:pt>
                <c:pt idx="1">
                  <c:v>Тетюшский</c:v>
                </c:pt>
                <c:pt idx="2">
                  <c:v>Камско-Устьинский</c:v>
                </c:pt>
                <c:pt idx="3">
                  <c:v>Дрожжановский</c:v>
                </c:pt>
                <c:pt idx="4">
                  <c:v>Спасский</c:v>
                </c:pt>
                <c:pt idx="5">
                  <c:v>Апастовский</c:v>
                </c:pt>
                <c:pt idx="6">
                  <c:v>Пестречинский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7.9</c:v>
                </c:pt>
                <c:pt idx="1">
                  <c:v>7.9</c:v>
                </c:pt>
                <c:pt idx="2">
                  <c:v>8.1</c:v>
                </c:pt>
                <c:pt idx="3">
                  <c:v>8.3000000000000007</c:v>
                </c:pt>
                <c:pt idx="4">
                  <c:v>8.5</c:v>
                </c:pt>
                <c:pt idx="5">
                  <c:v>8.6</c:v>
                </c:pt>
                <c:pt idx="6">
                  <c:v>8.6</c:v>
                </c:pt>
              </c:numCache>
            </c:numRef>
          </c:val>
        </c:ser>
        <c:marker val="1"/>
        <c:axId val="145307904"/>
        <c:axId val="145309696"/>
      </c:lineChart>
      <c:catAx>
        <c:axId val="145307904"/>
        <c:scaling>
          <c:orientation val="minMax"/>
        </c:scaling>
        <c:delete val="1"/>
        <c:axPos val="b"/>
        <c:numFmt formatCode="General" sourceLinked="1"/>
        <c:tickLblPos val="none"/>
        <c:crossAx val="145309696"/>
        <c:crosses val="autoZero"/>
        <c:auto val="1"/>
        <c:lblAlgn val="ctr"/>
        <c:lblOffset val="100"/>
      </c:catAx>
      <c:valAx>
        <c:axId val="145309696"/>
        <c:scaling>
          <c:orientation val="minMax"/>
        </c:scaling>
        <c:delete val="1"/>
        <c:axPos val="l"/>
        <c:numFmt formatCode="General" sourceLinked="1"/>
        <c:tickLblPos val="none"/>
        <c:crossAx val="145307904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layout>
        <c:manualLayout>
          <c:xMode val="edge"/>
          <c:yMode val="edge"/>
          <c:x val="1.7996866561311782E-2"/>
          <c:y val="0.79125345480202858"/>
          <c:w val="0.82003133438688425"/>
          <c:h val="4.8414336076479304E-2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txPr>
    <a:bodyPr/>
    <a:lstStyle/>
    <a:p>
      <a:pPr>
        <a:defRPr lang="ru-RU" sz="1200" dirty="0" smtClean="0">
          <a:solidFill>
            <a:schemeClr val="tx1"/>
          </a:solidFill>
          <a:latin typeface="Times New Roman" pitchFamily="18" charset="0"/>
          <a:ea typeface="+mn-ea"/>
          <a:cs typeface="+mn-cs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актов о рождении</c:v>
                </c:pt>
              </c:strCache>
            </c:strRef>
          </c:tx>
          <c:spPr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1"/>
              <a:tileRect/>
            </a:gradFill>
            <a:ln>
              <a:solidFill>
                <a:srgbClr val="000000"/>
              </a:solidFill>
            </a:ln>
          </c:spPr>
          <c:dLbls>
            <c:dLbl>
              <c:idx val="0"/>
              <c:layout>
                <c:manualLayout>
                  <c:x val="-6.5843570193911934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1.1957240155990196E-2"/>
                </c:manualLayout>
              </c:layout>
              <c:showVal val="1"/>
            </c:dLbl>
            <c:dLbl>
              <c:idx val="4"/>
              <c:layout>
                <c:manualLayout>
                  <c:x val="-9.8765355290870212E-3"/>
                  <c:y val="1.2865802104850875E-2"/>
                </c:manualLayout>
              </c:layout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000" b="1" dirty="0" smtClean="0">
                        <a:latin typeface="+mj-lt"/>
                        <a:cs typeface="Times New Roman" pitchFamily="18" charset="0"/>
                      </a:rPr>
                      <a:t>18385</a:t>
                    </a:r>
                    <a:endParaRPr lang="en-US" sz="1000" b="1" dirty="0">
                      <a:latin typeface="+mj-lt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mtClean="0"/>
                      <a:t>20579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 b="1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Альметьевский </c:v>
                </c:pt>
                <c:pt idx="1">
                  <c:v>Елабужский</c:v>
                </c:pt>
                <c:pt idx="2">
                  <c:v>Нижнекамский</c:v>
                </c:pt>
                <c:pt idx="3">
                  <c:v>Кукморский</c:v>
                </c:pt>
                <c:pt idx="4">
                  <c:v>Тукаевский</c:v>
                </c:pt>
                <c:pt idx="5">
                  <c:v>г.Наб. Челны</c:v>
                </c:pt>
                <c:pt idx="6">
                  <c:v>г.Казань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3162</c:v>
                </c:pt>
                <c:pt idx="1">
                  <c:v>1282</c:v>
                </c:pt>
                <c:pt idx="2">
                  <c:v>4110</c:v>
                </c:pt>
                <c:pt idx="3">
                  <c:v>776</c:v>
                </c:pt>
                <c:pt idx="4">
                  <c:v>552</c:v>
                </c:pt>
                <c:pt idx="5">
                  <c:v>8660</c:v>
                </c:pt>
                <c:pt idx="6">
                  <c:v>14900</c:v>
                </c:pt>
              </c:numCache>
            </c:numRef>
          </c:val>
        </c:ser>
        <c:axId val="145325440"/>
        <c:axId val="145458304"/>
      </c:barChart>
      <c:catAx>
        <c:axId val="145325440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45458304"/>
        <c:crosses val="autoZero"/>
        <c:auto val="1"/>
        <c:lblAlgn val="ctr"/>
        <c:lblOffset val="100"/>
      </c:catAx>
      <c:valAx>
        <c:axId val="145458304"/>
        <c:scaling>
          <c:orientation val="minMax"/>
          <c:max val="15000"/>
        </c:scaling>
        <c:axPos val="l"/>
        <c:numFmt formatCode="General" sourceLinked="1"/>
        <c:tickLblPos val="nextTo"/>
        <c:crossAx val="14532544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</c:chart>
  <c:txPr>
    <a:bodyPr/>
    <a:lstStyle/>
    <a:p>
      <a:pPr>
        <a:defRPr sz="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8336095043813136E-3"/>
          <c:y val="0.33004461252939132"/>
          <c:w val="0.95833914435039169"/>
          <c:h val="0.3586087394901618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актов на 1 тыс. населения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3"/>
            <c:spPr>
              <a:gradFill>
                <a:gsLst>
                  <a:gs pos="0">
                    <a:srgbClr val="C00000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c:spPr>
          </c:marker>
          <c:dLbls>
            <c:dLbl>
              <c:idx val="0"/>
              <c:layout>
                <c:manualLayout>
                  <c:x val="8.5995173113153269E-3"/>
                  <c:y val="-3.0243224341193441E-2"/>
                </c:manualLayout>
              </c:layout>
              <c:showVal val="1"/>
            </c:dLbl>
            <c:dLbl>
              <c:idx val="1"/>
              <c:layout>
                <c:manualLayout>
                  <c:x val="-2.5195613185836494E-2"/>
                  <c:y val="-1.9240286432820601E-2"/>
                </c:manualLayout>
              </c:layout>
              <c:showVal val="1"/>
            </c:dLbl>
            <c:dLbl>
              <c:idx val="2"/>
              <c:layout>
                <c:manualLayout>
                  <c:x val="1.0938500923065289E-2"/>
                  <c:y val="-2.1712296083677411E-2"/>
                </c:manualLayout>
              </c:layout>
              <c:showVal val="1"/>
            </c:dLbl>
            <c:dLbl>
              <c:idx val="3"/>
              <c:layout>
                <c:manualLayout>
                  <c:x val="-1.1942821955952978E-2"/>
                  <c:y val="-1.7924010264797556E-2"/>
                </c:manualLayout>
              </c:layout>
              <c:showVal val="1"/>
            </c:dLbl>
            <c:dLbl>
              <c:idx val="4"/>
              <c:layout>
                <c:manualLayout>
                  <c:x val="1.0338685772502819E-2"/>
                  <c:y val="-2.7598709433013832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1.5394919690161931E-2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Альметьевский</c:v>
                </c:pt>
                <c:pt idx="1">
                  <c:v>Елабужский</c:v>
                </c:pt>
                <c:pt idx="2">
                  <c:v>Нижнекамский</c:v>
                </c:pt>
                <c:pt idx="3">
                  <c:v>Кукморский</c:v>
                </c:pt>
                <c:pt idx="4">
                  <c:v>Тукаевский</c:v>
                </c:pt>
                <c:pt idx="5">
                  <c:v>г.Наб. Челны</c:v>
                </c:pt>
                <c:pt idx="6">
                  <c:v>г.Казань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15.9</c:v>
                </c:pt>
                <c:pt idx="1">
                  <c:v>15.5</c:v>
                </c:pt>
                <c:pt idx="2">
                  <c:v>15.1</c:v>
                </c:pt>
                <c:pt idx="3">
                  <c:v>15</c:v>
                </c:pt>
                <c:pt idx="4">
                  <c:v>15</c:v>
                </c:pt>
                <c:pt idx="5">
                  <c:v>14.8</c:v>
                </c:pt>
                <c:pt idx="6">
                  <c:v>16.100000000000001</c:v>
                </c:pt>
              </c:numCache>
            </c:numRef>
          </c:val>
        </c:ser>
        <c:marker val="1"/>
        <c:axId val="145490688"/>
        <c:axId val="145492224"/>
      </c:lineChart>
      <c:catAx>
        <c:axId val="145490688"/>
        <c:scaling>
          <c:orientation val="minMax"/>
        </c:scaling>
        <c:delete val="1"/>
        <c:axPos val="b"/>
        <c:numFmt formatCode="General" sourceLinked="1"/>
        <c:tickLblPos val="none"/>
        <c:crossAx val="145492224"/>
        <c:crosses val="autoZero"/>
        <c:auto val="1"/>
        <c:lblAlgn val="ctr"/>
        <c:lblOffset val="100"/>
      </c:catAx>
      <c:valAx>
        <c:axId val="145492224"/>
        <c:scaling>
          <c:orientation val="minMax"/>
        </c:scaling>
        <c:delete val="1"/>
        <c:axPos val="l"/>
        <c:numFmt formatCode="General" sourceLinked="1"/>
        <c:tickLblPos val="none"/>
        <c:crossAx val="145490688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legendEntry>
        <c:idx val="0"/>
        <c:txPr>
          <a:bodyPr/>
          <a:lstStyle/>
          <a:p>
            <a:pPr>
              <a:defRPr sz="900"/>
            </a:pPr>
            <a:endParaRPr lang="ru-RU"/>
          </a:p>
        </c:txPr>
      </c:legendEntry>
      <c:layout>
        <c:manualLayout>
          <c:xMode val="edge"/>
          <c:yMode val="edge"/>
          <c:x val="0"/>
          <c:y val="0.78699315740873965"/>
          <c:w val="1"/>
          <c:h val="4.8414336076479304E-2"/>
        </c:manualLayout>
      </c:layout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8.1481481481481433E-2"/>
          <c:y val="0.2439024390243989"/>
          <c:w val="0.83703703703703702"/>
          <c:h val="0.4085365853658701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269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BEFAB0"/>
              </a:solidFill>
              <a:ln w="1269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AABCF4"/>
              </a:solidFill>
              <a:ln w="1269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D52FA6"/>
              </a:solidFill>
              <a:ln w="126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88B800"/>
              </a:solidFill>
              <a:ln w="1269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6435479922691237"/>
                  <c:y val="6.684568105790912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5.9259259259259262E-2"/>
                  <c:y val="8.81879574188743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10%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3%</a:t>
                    </a:r>
                    <a:endParaRPr lang="en-US"/>
                  </a:p>
                </c:rich>
              </c:tx>
              <c:showVal val="1"/>
            </c:dLbl>
            <c:numFmt formatCode="0.0%" sourceLinked="0"/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Sheet1!$B$1:$E$1</c:f>
              <c:strCache>
                <c:ptCount val="4"/>
                <c:pt idx="0">
                  <c:v>1-й ребенок в семье</c:v>
                </c:pt>
                <c:pt idx="1">
                  <c:v>2-й ребенок в семье</c:v>
                </c:pt>
                <c:pt idx="2">
                  <c:v>3- й ребенок в семье</c:v>
                </c:pt>
                <c:pt idx="3">
                  <c:v>4-й и более ребенок в семье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0.47000000000000008</c:v>
                </c:pt>
                <c:pt idx="1">
                  <c:v>0.4</c:v>
                </c:pt>
                <c:pt idx="2">
                  <c:v>0.1</c:v>
                </c:pt>
                <c:pt idx="3">
                  <c:v>3.0000000000000002E-2</c:v>
                </c:pt>
              </c:numCache>
            </c:numRef>
          </c:val>
        </c:ser>
      </c:pie3DChart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x val="0"/>
          <c:y val="0.75897104565951889"/>
          <c:w val="0.62279914978924111"/>
          <c:h val="0.22273631545059289"/>
        </c:manualLayout>
      </c:layout>
      <c:spPr>
        <a:noFill/>
        <a:ln w="25399">
          <a:noFill/>
        </a:ln>
      </c:spPr>
      <c:txPr>
        <a:bodyPr/>
        <a:lstStyle/>
        <a:p>
          <a:pPr>
            <a:defRPr sz="115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97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</cdr:y>
    </cdr:from>
    <cdr:to>
      <cdr:x>0.511</cdr:x>
      <cdr:y>0.56325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53230" y="1357313"/>
          <a:ext cx="28634" cy="1717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36576" tIns="32004" rIns="36576" bIns="32004" anchor="ctr" upright="1">
          <a:spAutoFit/>
        </a:bodyPr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725" b="1" i="0" strike="noStrike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0.546</cdr:y>
    </cdr:from>
    <cdr:to>
      <cdr:x>0.514</cdr:x>
      <cdr:y>0.612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67567" y="1497787"/>
          <a:ext cx="38272" cy="1810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36576" tIns="32004" rIns="36576" bIns="32004" anchor="ctr" upright="1">
          <a:spAutoFit/>
        </a:bodyPr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725" b="1" i="0" strike="noStrike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0.50325</cdr:x>
      <cdr:y>0.55</cdr:y>
    </cdr:from>
    <cdr:to>
      <cdr:x>0.516</cdr:x>
      <cdr:y>0.617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00352" y="1487805"/>
          <a:ext cx="38012" cy="1812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36576" tIns="32004" rIns="36576" bIns="32004" anchor="ctr" upright="1">
          <a:spAutoFit/>
        </a:bodyPr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700" b="1" i="0" strike="noStrike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0.501</cdr:x>
      <cdr:y>0.54175</cdr:y>
    </cdr:from>
    <cdr:to>
      <cdr:x>0.5115</cdr:x>
      <cdr:y>0.6125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37230" y="1388085"/>
          <a:ext cx="38504" cy="1812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32004" rIns="27432" bIns="32004" anchor="ctr" upright="1">
          <a:spAutoFit/>
        </a:bodyPr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625" b="1" i="0" strike="noStrike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2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8826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78826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fld id="{2767A28D-B108-4CA7-B9CC-8BA990F982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9729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2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57413" y="739775"/>
            <a:ext cx="2482850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70"/>
            <a:ext cx="543814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826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6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fld id="{61EDC198-021A-44B6-8A1C-A16A51E78D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7226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660939-3532-4D98-AF2F-F92EF19CE175}" type="slidenum">
              <a:rPr lang="ru-RU"/>
              <a:pPr/>
              <a:t>1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7413" y="739775"/>
            <a:ext cx="2482850" cy="3703638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7413" y="739775"/>
            <a:ext cx="24828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C198-021A-44B6-8A1C-A16A51E78D9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7413" y="739775"/>
            <a:ext cx="24828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C198-021A-44B6-8A1C-A16A51E78D9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C198-021A-44B6-8A1C-A16A51E78D9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660939-3532-4D98-AF2F-F92EF19CE175}" type="slidenum">
              <a:rPr lang="ru-RU"/>
              <a:pPr/>
              <a:t>13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7413" y="739775"/>
            <a:ext cx="2482850" cy="3703638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F93E9-EDEB-4A11-AEEF-94E7A4F10266}" type="slidenum">
              <a:rPr lang="ru-RU"/>
              <a:pPr/>
              <a:t>14</a:t>
            </a:fld>
            <a:endParaRPr lang="ru-RU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7413" y="739775"/>
            <a:ext cx="2482850" cy="3703638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7413" y="739775"/>
            <a:ext cx="24828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C198-021A-44B6-8A1C-A16A51E78D9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7413" y="739775"/>
            <a:ext cx="24828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C645-6915-4AD4-8292-14FC1EB7480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7413" y="739775"/>
            <a:ext cx="24828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C198-021A-44B6-8A1C-A16A51E78D9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C8C3DD-83CB-4C2F-B96C-3BB02ADD7AEA}" type="slidenum">
              <a:rPr lang="ru-RU"/>
              <a:pPr/>
              <a:t>18</a:t>
            </a:fld>
            <a:endParaRPr lang="ru-RU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7413" y="739775"/>
            <a:ext cx="2482850" cy="3703638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41CCD8-AF55-4D36-9DC5-EA64A60B1E91}" type="slidenum">
              <a:rPr lang="ru-RU"/>
              <a:pPr/>
              <a:t>19</a:t>
            </a:fld>
            <a:endParaRPr lang="ru-RU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7413" y="739775"/>
            <a:ext cx="2482850" cy="370363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7413" y="739775"/>
            <a:ext cx="24828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C198-021A-44B6-8A1C-A16A51E78D9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7413" y="739775"/>
            <a:ext cx="24828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C198-021A-44B6-8A1C-A16A51E78D9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7413" y="739775"/>
            <a:ext cx="24828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C198-021A-44B6-8A1C-A16A51E78D9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7413" y="739775"/>
            <a:ext cx="24828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C198-021A-44B6-8A1C-A16A51E78D9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7413" y="739775"/>
            <a:ext cx="24828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C198-021A-44B6-8A1C-A16A51E78D9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7413" y="739775"/>
            <a:ext cx="24828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C198-021A-44B6-8A1C-A16A51E78D9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7413" y="739775"/>
            <a:ext cx="24828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C198-021A-44B6-8A1C-A16A51E78D9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7413" y="739775"/>
            <a:ext cx="24828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C198-021A-44B6-8A1C-A16A51E78D9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02F91-1F0B-4CA7-A4C4-929656EB4F94}" type="slidenum">
              <a:rPr lang="ru-RU"/>
              <a:pPr/>
              <a:t>6</a:t>
            </a:fld>
            <a:endParaRPr lang="ru-RU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7413" y="739775"/>
            <a:ext cx="2482850" cy="370363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7413" y="739775"/>
            <a:ext cx="24828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C198-021A-44B6-8A1C-A16A51E78D9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7413" y="739775"/>
            <a:ext cx="24828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C198-021A-44B6-8A1C-A16A51E78D9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7413" y="739775"/>
            <a:ext cx="24828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C198-021A-44B6-8A1C-A16A51E78D9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1" y="3175813"/>
            <a:ext cx="5829300" cy="219235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794217"/>
            <a:ext cx="4800600" cy="261307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45B12-7DF1-41DF-85D0-9754A88BEA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D8F4D-E035-43EA-8B22-EC718D1023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1" y="410073"/>
            <a:ext cx="1543050" cy="87232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410073"/>
            <a:ext cx="4476750" cy="87232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21BDA-5E69-4D23-A5DD-98556F688F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410071"/>
            <a:ext cx="6172200" cy="170418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42900" y="2385855"/>
            <a:ext cx="3009900" cy="32876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42900" y="5843923"/>
            <a:ext cx="3009900" cy="32894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505200" y="2385854"/>
            <a:ext cx="3009900" cy="67474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42900" y="9310865"/>
            <a:ext cx="1600200" cy="710076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343151" y="9310865"/>
            <a:ext cx="2171700" cy="710076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4914900" y="9310865"/>
            <a:ext cx="1600200" cy="710076"/>
          </a:xfrm>
        </p:spPr>
        <p:txBody>
          <a:bodyPr/>
          <a:lstStyle>
            <a:lvl1pPr>
              <a:defRPr/>
            </a:lvl1pPr>
          </a:lstStyle>
          <a:p>
            <a:fld id="{B91D8970-105E-4305-941B-C0DA89E576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42901" y="410071"/>
            <a:ext cx="6172200" cy="170418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42900" y="2385855"/>
            <a:ext cx="3009900" cy="32876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505200" y="2385855"/>
            <a:ext cx="3009900" cy="32876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42900" y="5843923"/>
            <a:ext cx="3009900" cy="32894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505200" y="5843923"/>
            <a:ext cx="3009900" cy="32894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42900" y="9310865"/>
            <a:ext cx="1600200" cy="710076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343151" y="9310865"/>
            <a:ext cx="2171700" cy="710076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914900" y="9310865"/>
            <a:ext cx="1600200" cy="710076"/>
          </a:xfrm>
        </p:spPr>
        <p:txBody>
          <a:bodyPr/>
          <a:lstStyle>
            <a:lvl1pPr>
              <a:defRPr/>
            </a:lvl1pPr>
          </a:lstStyle>
          <a:p>
            <a:fld id="{49E78AA8-F070-4B78-B28C-20AC421830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C0AB5-13B1-40BA-B794-9AD5A3FCB0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6569976"/>
            <a:ext cx="5829300" cy="203081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4333238"/>
            <a:ext cx="5829300" cy="223673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0B471-51D8-4F92-A491-CA211C366A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85854"/>
            <a:ext cx="3009900" cy="67474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0" y="2385854"/>
            <a:ext cx="3009900" cy="67474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3ED0C-CB43-426B-937C-7C8823D570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88221"/>
            <a:ext cx="3030538" cy="9550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243278"/>
            <a:ext cx="3030538" cy="58900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71" y="2288221"/>
            <a:ext cx="3030537" cy="9550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71" y="3243278"/>
            <a:ext cx="3030537" cy="58900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F9208-B4B3-443B-811D-E57A6487C2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84D61-D885-4815-9DD7-25F2FA5AD7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E1D50-1646-4BCB-98E7-FDBEE425F3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06520"/>
            <a:ext cx="2255838" cy="17325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406525"/>
            <a:ext cx="3833812" cy="87268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139104"/>
            <a:ext cx="2255838" cy="69942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DF761-7D38-42F4-9293-CD69B95F33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4" y="7157561"/>
            <a:ext cx="4114800" cy="8449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4" y="914225"/>
            <a:ext cx="4114800" cy="6135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4" y="8002553"/>
            <a:ext cx="4114800" cy="12000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66922-FD4B-48F2-A390-A34D72BD02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1" y="410071"/>
            <a:ext cx="6172200" cy="170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1" y="2385854"/>
            <a:ext cx="6172200" cy="674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310865"/>
            <a:ext cx="1600200" cy="71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1" y="9310865"/>
            <a:ext cx="2171700" cy="71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310865"/>
            <a:ext cx="1600200" cy="71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fld id="{0018B16E-5A18-42D1-AE54-39FD2E6D3AA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slugi.tatar.ru/" TargetMode="Externa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50.xml"/><Relationship Id="rId4" Type="http://schemas.openxmlformats.org/officeDocument/2006/relationships/chart" Target="../charts/char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332656" y="432026"/>
            <a:ext cx="6172200" cy="484627"/>
          </a:xfrm>
        </p:spPr>
        <p:txBody>
          <a:bodyPr/>
          <a:lstStyle/>
          <a:p>
            <a:r>
              <a:rPr lang="ru-RU" sz="1600" b="1" dirty="0">
                <a:latin typeface="Times New Roman" pitchFamily="18" charset="0"/>
              </a:rPr>
              <a:t>Статистические показатели работы органов ЗАГС </a:t>
            </a:r>
            <a:br>
              <a:rPr lang="ru-RU" sz="1600" b="1" dirty="0">
                <a:latin typeface="Times New Roman" pitchFamily="18" charset="0"/>
              </a:rPr>
            </a:br>
            <a:r>
              <a:rPr lang="ru-RU" sz="1600" b="1" dirty="0">
                <a:latin typeface="Times New Roman" pitchFamily="18" charset="0"/>
              </a:rPr>
              <a:t>Республики Татарстан за </a:t>
            </a:r>
            <a:r>
              <a:rPr lang="ru-RU" sz="1600" b="1" dirty="0" smtClean="0">
                <a:latin typeface="Times New Roman" pitchFamily="18" charset="0"/>
              </a:rPr>
              <a:t>2012 год</a:t>
            </a:r>
            <a:r>
              <a:rPr lang="ru-RU" sz="1600" b="1" dirty="0"/>
              <a:t/>
            </a:r>
            <a:br>
              <a:rPr lang="ru-RU" sz="1600" b="1" dirty="0"/>
            </a:br>
            <a:endParaRPr lang="ru-RU" sz="1600" b="1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3284984" y="1296120"/>
            <a:ext cx="3368254" cy="3733254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200" dirty="0">
                <a:latin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</a:rPr>
              <a:t>     </a:t>
            </a:r>
            <a:r>
              <a:rPr lang="ru-RU" sz="1400" dirty="0" smtClean="0">
                <a:latin typeface="Times New Roman" pitchFamily="18" charset="0"/>
              </a:rPr>
              <a:t>Статистика </a:t>
            </a:r>
            <a:r>
              <a:rPr lang="ru-RU" sz="1400" dirty="0">
                <a:latin typeface="Times New Roman" pitchFamily="18" charset="0"/>
              </a:rPr>
              <a:t>зарегистрированных актов гражданского состояния – показатель </a:t>
            </a:r>
            <a:r>
              <a:rPr lang="ru-RU" sz="1400" dirty="0" smtClean="0">
                <a:latin typeface="Times New Roman" pitchFamily="18" charset="0"/>
              </a:rPr>
              <a:t>динамики населения  страны. Являясь </a:t>
            </a:r>
            <a:r>
              <a:rPr lang="ru-RU" sz="1400" dirty="0">
                <a:latin typeface="Times New Roman" pitchFamily="18" charset="0"/>
              </a:rPr>
              <a:t>непосредственным отражением частной жизни каждого человека, она наглядно иллюстрирует </a:t>
            </a:r>
            <a:r>
              <a:rPr lang="ru-RU" sz="1400" dirty="0" smtClean="0">
                <a:latin typeface="Times New Roman" pitchFamily="18" charset="0"/>
              </a:rPr>
              <a:t>различные политические</a:t>
            </a:r>
            <a:r>
              <a:rPr lang="ru-RU" sz="1400" dirty="0">
                <a:latin typeface="Times New Roman" pitchFamily="18" charset="0"/>
              </a:rPr>
              <a:t>, экономические,  </a:t>
            </a:r>
            <a:r>
              <a:rPr lang="ru-RU" sz="1400" dirty="0" smtClean="0">
                <a:latin typeface="Times New Roman" pitchFamily="18" charset="0"/>
              </a:rPr>
              <a:t>социальные процессы, происходящие в обществе в целом.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>
                <a:latin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</a:rPr>
              <a:t>     По итогам 2012 года в Республике Татарстан зарегистрировано 161021 акт гражданского состояния, что на 1,5% выше уровня 2011 года.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     За 2012 год среднее количество актов гражданского состояния, составленных на 1000 человек населения республики, составило 42,3 акта  (41,9 – в 2011 году).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3706594"/>
            <a:ext cx="309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4005064" y="5184552"/>
            <a:ext cx="2428892" cy="32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1500" b="1" dirty="0" smtClean="0">
                <a:solidFill>
                  <a:schemeClr val="tx2"/>
                </a:solidFill>
                <a:latin typeface="Times New Roman" pitchFamily="18" charset="0"/>
              </a:rPr>
              <a:t>Государственная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регистрация рождения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068960" y="5616600"/>
            <a:ext cx="367240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По итогам 2012 года в республике наблюдается небывалое за последние годы число регистраций новорожденных – 56005, что соответствует уровню 1990 года.</a:t>
            </a:r>
            <a:r>
              <a:rPr lang="ru-RU" sz="1400" dirty="0" smtClean="0">
                <a:latin typeface="Times New Roman" pitchFamily="18" charset="0"/>
              </a:rPr>
              <a:t>   </a:t>
            </a:r>
          </a:p>
          <a:p>
            <a:pPr marL="342900" indent="-342900"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     Достигнутый в 2012 году уровень регистрации рождаемости на 9% выше уровня 2011 года, а в сравнении с 1999 годом рост регистрации рождения составил 58%!</a:t>
            </a:r>
          </a:p>
          <a:p>
            <a:pPr marL="342900" indent="-342900"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     Из общего числа новорожденных зарегистрировано: 28934 мальчика (51,7%) и 27071 девочка  (48,3%). </a:t>
            </a:r>
          </a:p>
          <a:p>
            <a:pPr marL="342900" indent="-342900"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   В 2012 году количество пар двойняшек составило 538, тройняшек - 3.</a:t>
            </a:r>
          </a:p>
          <a:p>
            <a:pPr marL="342900" indent="-342900"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      Наиболее популярными именами, которые родители дали своим детям в 2012 году, являются: для мальчиков -</a:t>
            </a:r>
            <a:r>
              <a:rPr lang="ru-RU" sz="1400" dirty="0" smtClean="0"/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Амир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Тимур, Артем, Кирилл, Карим, Матвей, Артур, Данил, Никита, Максим; для девочек - Анастасия, Азалия, Дарья, Арина, Виктория, София,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Самира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Милана, Алина,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Ралина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indent="-342900"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indent="-342900" algn="just">
              <a:lnSpc>
                <a:spcPct val="80000"/>
              </a:lnSpc>
              <a:buFontTx/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Tx/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0" y="1368128"/>
            <a:ext cx="100806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ru-RU" sz="800" dirty="0">
                <a:latin typeface="Times New Roman" pitchFamily="18" charset="0"/>
              </a:rPr>
              <a:t>кол-во актов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0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10009644"/>
            <a:ext cx="285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2</a:t>
            </a:r>
            <a:endParaRPr lang="ru-RU" sz="800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32656" y="5472586"/>
            <a:ext cx="3094064" cy="35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Динамика регистрации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актов о </a:t>
            </a:r>
            <a:r>
              <a:rPr kumimoji="0" lang="ru-RU" sz="13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рождении </a:t>
            </a:r>
          </a:p>
        </p:txBody>
      </p:sp>
      <p:graphicFrame>
        <p:nvGraphicFramePr>
          <p:cNvPr id="23" name="Содержимое 22"/>
          <p:cNvGraphicFramePr>
            <a:graphicFrameLocks noGrp="1"/>
          </p:cNvGraphicFramePr>
          <p:nvPr>
            <p:ph sz="quarter" idx="1"/>
          </p:nvPr>
        </p:nvGraphicFramePr>
        <p:xfrm>
          <a:off x="-99392" y="1584152"/>
          <a:ext cx="352839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Диаграмма 23"/>
          <p:cNvGraphicFramePr/>
          <p:nvPr/>
        </p:nvGraphicFramePr>
        <p:xfrm>
          <a:off x="404664" y="2376240"/>
          <a:ext cx="324036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32656" y="1008090"/>
            <a:ext cx="3168352" cy="35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Динамика регистрации актов гражданского состояния в</a:t>
            </a:r>
            <a:r>
              <a:rPr kumimoji="0" lang="ru-RU" sz="13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2006-2012 гг. </a:t>
            </a:r>
          </a:p>
        </p:txBody>
      </p:sp>
      <p:graphicFrame>
        <p:nvGraphicFramePr>
          <p:cNvPr id="29" name="Содержимое 22"/>
          <p:cNvGraphicFramePr>
            <a:graphicFrameLocks noGrp="1"/>
          </p:cNvGraphicFramePr>
          <p:nvPr>
            <p:ph sz="quarter" idx="1"/>
          </p:nvPr>
        </p:nvGraphicFramePr>
        <p:xfrm>
          <a:off x="0" y="5760618"/>
          <a:ext cx="3429000" cy="3935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Диаграмма 26"/>
          <p:cNvGraphicFramePr/>
          <p:nvPr/>
        </p:nvGraphicFramePr>
        <p:xfrm>
          <a:off x="260648" y="6840736"/>
          <a:ext cx="316835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0" y="5688608"/>
            <a:ext cx="1268760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ts val="560"/>
              </a:lnSpc>
              <a:spcBef>
                <a:spcPct val="50000"/>
              </a:spcBef>
              <a:buFontTx/>
              <a:buNone/>
            </a:pPr>
            <a:r>
              <a:rPr lang="ru-RU" sz="800" dirty="0">
                <a:latin typeface="Times New Roman" pitchFamily="18" charset="0"/>
              </a:rPr>
              <a:t>кол-во </a:t>
            </a:r>
            <a:r>
              <a:rPr lang="ru-RU" sz="800" dirty="0" smtClean="0">
                <a:latin typeface="Times New Roman" pitchFamily="18" charset="0"/>
              </a:rPr>
              <a:t>актов </a:t>
            </a:r>
          </a:p>
          <a:p>
            <a:pPr marL="342900" indent="-342900">
              <a:spcBef>
                <a:spcPts val="0"/>
              </a:spcBef>
              <a:buFontTx/>
              <a:buNone/>
            </a:pPr>
            <a:r>
              <a:rPr lang="ru-RU" sz="800" dirty="0" smtClean="0">
                <a:latin typeface="Times New Roman" pitchFamily="18" charset="0"/>
              </a:rPr>
              <a:t>о рождении</a:t>
            </a:r>
            <a:endParaRPr lang="ru-RU" sz="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3933056" y="432024"/>
            <a:ext cx="2576508" cy="1008112"/>
          </a:xfrm>
        </p:spPr>
        <p:txBody>
          <a:bodyPr/>
          <a:lstStyle/>
          <a:p>
            <a:r>
              <a:rPr lang="ru-RU" sz="1400" b="1" dirty="0">
                <a:latin typeface="Times New Roman" pitchFamily="18" charset="0"/>
              </a:rPr>
              <a:t>Возрастное распределение </a:t>
            </a:r>
            <a:r>
              <a:rPr lang="ru-RU" sz="1400" b="1" dirty="0" smtClean="0">
                <a:latin typeface="Times New Roman" pitchFamily="18" charset="0"/>
              </a:rPr>
              <a:t>мужчин, заключивших  </a:t>
            </a:r>
            <a:r>
              <a:rPr lang="ru-RU" sz="1400" b="1" dirty="0">
                <a:latin typeface="Times New Roman" pitchFamily="18" charset="0"/>
              </a:rPr>
              <a:t>брак в </a:t>
            </a:r>
            <a:r>
              <a:rPr lang="ru-RU" sz="1400" b="1" dirty="0" smtClean="0">
                <a:latin typeface="Times New Roman" pitchFamily="18" charset="0"/>
              </a:rPr>
              <a:t>2012 </a:t>
            </a:r>
            <a:r>
              <a:rPr lang="ru-RU" sz="1400" b="1" dirty="0">
                <a:latin typeface="Times New Roman" pitchFamily="18" charset="0"/>
              </a:rPr>
              <a:t>г.</a:t>
            </a:r>
          </a:p>
        </p:txBody>
      </p:sp>
      <p:graphicFrame>
        <p:nvGraphicFramePr>
          <p:cNvPr id="11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14290" y="969139"/>
          <a:ext cx="3357586" cy="3287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57168" y="5041109"/>
          <a:ext cx="3200425" cy="3746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55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284984" y="1440138"/>
            <a:ext cx="3297362" cy="7383714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400" dirty="0">
                <a:latin typeface="Times New Roman" pitchFamily="18" charset="0"/>
              </a:rPr>
              <a:t>        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200" dirty="0">
                <a:latin typeface="Times New Roman" pitchFamily="18" charset="0"/>
              </a:rPr>
              <a:t>         </a:t>
            </a:r>
            <a:r>
              <a:rPr lang="ru-RU" sz="1200" dirty="0" smtClean="0">
                <a:latin typeface="Times New Roman" pitchFamily="18" charset="0"/>
              </a:rPr>
              <a:t>        </a:t>
            </a:r>
            <a:endParaRPr lang="ru-RU" sz="1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        Наиболее активным возрастным периодом  вступления в брак  среди мужчин является возраст от 25 до 34 лет, что по итогам 2012 года составило 47% от общего числа вступивших в брак  мужчин (48% -  в 2011 году).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             Число </a:t>
            </a:r>
            <a:r>
              <a:rPr lang="ru-RU" sz="1400" dirty="0">
                <a:latin typeface="Times New Roman" pitchFamily="18" charset="0"/>
              </a:rPr>
              <a:t>женихов от 18 до 24 лет </a:t>
            </a:r>
            <a:r>
              <a:rPr lang="ru-RU" sz="1400" dirty="0" smtClean="0">
                <a:latin typeface="Times New Roman" pitchFamily="18" charset="0"/>
              </a:rPr>
              <a:t>составило 35% (34% -  в 2011 году), </a:t>
            </a:r>
            <a:r>
              <a:rPr lang="ru-RU" sz="1400" dirty="0">
                <a:latin typeface="Times New Roman" pitchFamily="18" charset="0"/>
              </a:rPr>
              <a:t>а от 35  и старше </a:t>
            </a:r>
            <a:r>
              <a:rPr lang="ru-RU" sz="1400" dirty="0" smtClean="0">
                <a:latin typeface="Times New Roman" pitchFamily="18" charset="0"/>
              </a:rPr>
              <a:t>- 18% </a:t>
            </a:r>
            <a:r>
              <a:rPr lang="ru-RU" sz="1400" dirty="0">
                <a:latin typeface="Times New Roman" pitchFamily="18" charset="0"/>
              </a:rPr>
              <a:t>от общего числа </a:t>
            </a:r>
            <a:r>
              <a:rPr lang="ru-RU" sz="1400" dirty="0" smtClean="0">
                <a:latin typeface="Times New Roman" pitchFamily="18" charset="0"/>
              </a:rPr>
              <a:t>брачующихся мужчин (18% - в 2011 году).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</a:t>
            </a:r>
            <a:endParaRPr lang="ru-RU" sz="1400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14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14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4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4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4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4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4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9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9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9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9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200" dirty="0" smtClean="0">
                <a:latin typeface="Times New Roman" pitchFamily="18" charset="0"/>
              </a:rPr>
              <a:t>      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sz="12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200" dirty="0" smtClean="0">
                <a:latin typeface="Times New Roman" pitchFamily="18" charset="0"/>
              </a:rPr>
              <a:t>        	      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200" dirty="0" smtClean="0">
                <a:latin typeface="Times New Roman" pitchFamily="18" charset="0"/>
              </a:rPr>
              <a:t>	        </a:t>
            </a:r>
            <a:r>
              <a:rPr lang="ru-RU" sz="1400" dirty="0" smtClean="0">
                <a:latin typeface="Times New Roman" pitchFamily="18" charset="0"/>
              </a:rPr>
              <a:t>Наиболее </a:t>
            </a:r>
            <a:r>
              <a:rPr lang="ru-RU" sz="1400" dirty="0">
                <a:latin typeface="Times New Roman" pitchFamily="18" charset="0"/>
              </a:rPr>
              <a:t>активно женщины вступают в брак в возрасте от 18 до 24 </a:t>
            </a:r>
            <a:r>
              <a:rPr lang="ru-RU" sz="1400" dirty="0" smtClean="0">
                <a:latin typeface="Times New Roman" pitchFamily="18" charset="0"/>
              </a:rPr>
              <a:t>лет, что ежегодно составляет от 50-53%.</a:t>
            </a:r>
            <a:endParaRPr lang="ru-RU" sz="14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>
                <a:latin typeface="Times New Roman" pitchFamily="18" charset="0"/>
              </a:rPr>
              <a:t>         </a:t>
            </a:r>
            <a:r>
              <a:rPr lang="ru-RU" sz="1400" dirty="0" smtClean="0">
                <a:latin typeface="Times New Roman" pitchFamily="18" charset="0"/>
              </a:rPr>
              <a:t>      Возраст 37% </a:t>
            </a:r>
            <a:r>
              <a:rPr lang="ru-RU" sz="1400" dirty="0">
                <a:latin typeface="Times New Roman" pitchFamily="18" charset="0"/>
              </a:rPr>
              <a:t>невест составляет 25-34 </a:t>
            </a:r>
            <a:r>
              <a:rPr lang="ru-RU" sz="1400" dirty="0" smtClean="0">
                <a:latin typeface="Times New Roman" pitchFamily="18" charset="0"/>
              </a:rPr>
              <a:t>лет (37% - в 2011 году), 12,4%  </a:t>
            </a:r>
            <a:r>
              <a:rPr lang="ru-RU" sz="1400" dirty="0">
                <a:latin typeface="Times New Roman" pitchFamily="18" charset="0"/>
              </a:rPr>
              <a:t>- 35 и </a:t>
            </a:r>
            <a:r>
              <a:rPr lang="ru-RU" sz="1400" dirty="0" smtClean="0">
                <a:latin typeface="Times New Roman" pitchFamily="18" charset="0"/>
              </a:rPr>
              <a:t>выше (12,5% -  в 2011 году). </a:t>
            </a:r>
            <a:endParaRPr lang="ru-RU" sz="14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>
                <a:latin typeface="Times New Roman" pitchFamily="18" charset="0"/>
              </a:rPr>
              <a:t>         </a:t>
            </a:r>
            <a:r>
              <a:rPr lang="ru-RU" sz="1400" dirty="0" smtClean="0">
                <a:latin typeface="Times New Roman" pitchFamily="18" charset="0"/>
              </a:rPr>
              <a:t>      </a:t>
            </a:r>
            <a:endParaRPr lang="ru-RU" sz="14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2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900" dirty="0">
                <a:latin typeface="Times New Roman" pitchFamily="18" charset="0"/>
              </a:rPr>
              <a:t>          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 flipV="1">
            <a:off x="981077" y="1489393"/>
            <a:ext cx="50403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765177" y="1972236"/>
            <a:ext cx="3908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2852746" y="5756947"/>
            <a:ext cx="14239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400" b="1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10009644"/>
            <a:ext cx="357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11</a:t>
            </a:r>
            <a:endParaRPr lang="ru-RU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0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1357298" y="826266"/>
            <a:ext cx="142876" cy="142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0800000">
            <a:off x="1285860" y="1040580"/>
            <a:ext cx="285752" cy="35719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1142984" y="4826794"/>
            <a:ext cx="142876" cy="142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1071546" y="5041108"/>
            <a:ext cx="285752" cy="35719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3789040" y="4824512"/>
            <a:ext cx="257650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Возрастное распределение женщин, заключивших  брак в 2012 г.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3717032" y="576041"/>
            <a:ext cx="3140969" cy="917772"/>
          </a:xfrm>
        </p:spPr>
        <p:txBody>
          <a:bodyPr/>
          <a:lstStyle/>
          <a:p>
            <a:r>
              <a:rPr lang="ru-RU" sz="1400" b="1" dirty="0">
                <a:latin typeface="Times New Roman" pitchFamily="18" charset="0"/>
              </a:rPr>
              <a:t>Количество </a:t>
            </a:r>
            <a:r>
              <a:rPr lang="ru-RU" sz="1400" b="1" dirty="0" smtClean="0">
                <a:latin typeface="Times New Roman" pitchFamily="18" charset="0"/>
              </a:rPr>
              <a:t>актов государственной регистрации брака </a:t>
            </a:r>
            <a:r>
              <a:rPr lang="ru-RU" sz="1400" b="1" dirty="0">
                <a:latin typeface="Times New Roman" pitchFamily="18" charset="0"/>
              </a:rPr>
              <a:t>со снижением брачного возраста </a:t>
            </a:r>
            <a:br>
              <a:rPr lang="ru-RU" sz="1400" b="1" dirty="0">
                <a:latin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</a:rPr>
              <a:t>в 2008 - 2012 гг.</a:t>
            </a:r>
            <a:endParaRPr lang="ru-RU" sz="1400" b="1" dirty="0">
              <a:latin typeface="Times New Roman" pitchFamily="18" charset="0"/>
            </a:endParaRPr>
          </a:p>
        </p:txBody>
      </p:sp>
      <p:graphicFrame>
        <p:nvGraphicFramePr>
          <p:cNvPr id="15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0" y="5976640"/>
          <a:ext cx="396044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0" y="1656161"/>
          <a:ext cx="4176464" cy="3289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223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573018" y="1397769"/>
            <a:ext cx="3077025" cy="7603207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1200" dirty="0">
                <a:latin typeface="Times New Roman" pitchFamily="18" charset="0"/>
              </a:rPr>
              <a:t>        </a:t>
            </a:r>
            <a:endParaRPr lang="ru-RU" sz="12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200" dirty="0" smtClean="0">
                <a:latin typeface="Times New Roman" pitchFamily="18" charset="0"/>
              </a:rPr>
              <a:t>	</a:t>
            </a:r>
            <a:endParaRPr lang="ru-RU" sz="1400" dirty="0" smtClean="0"/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      В 2012 году в республике было зарегистрировано 212 пар, вступивших в брак до достижения совершеннолетия, что составило 0,6% от общего числа зарегистрированных браков </a:t>
            </a:r>
            <a:r>
              <a:rPr lang="ru-RU" sz="1400" dirty="0" smtClean="0">
                <a:latin typeface="Times New Roman" pitchFamily="18" charset="0"/>
              </a:rPr>
              <a:t>(данный процент неизменен уже на протяжении   3-х лет).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12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12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12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12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200" dirty="0" smtClean="0">
                <a:latin typeface="Times New Roman" pitchFamily="18" charset="0"/>
              </a:rPr>
              <a:t>  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200" dirty="0" smtClean="0">
                <a:latin typeface="Times New Roman" pitchFamily="18" charset="0"/>
              </a:rPr>
              <a:t>      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           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     Среди  зарегистрированных в 2012 году пар, вступивших в брак до достижения совершеннолетия, - 202 девушки  и  15 юношей.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              </a:t>
            </a:r>
            <a:endParaRPr lang="ru-RU" sz="14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1200" dirty="0">
              <a:latin typeface="Times New Roman" pitchFamily="18" charset="0"/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429009" y="4146842"/>
            <a:ext cx="936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88641" y="1296122"/>
            <a:ext cx="11715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000" dirty="0" smtClean="0">
                <a:latin typeface="Times New Roman" pitchFamily="18" charset="0"/>
              </a:rPr>
              <a:t>Количество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</a:rPr>
              <a:t> актов</a:t>
            </a:r>
            <a:endParaRPr lang="ru-RU" sz="1000" dirty="0">
              <a:latin typeface="Times New Roman" pitchFamily="18" charset="0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501008" y="3960418"/>
            <a:ext cx="7762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ru-RU" sz="1000" dirty="0">
                <a:latin typeface="Times New Roman" pitchFamily="18" charset="0"/>
              </a:rPr>
              <a:t>г</a:t>
            </a:r>
            <a:r>
              <a:rPr lang="ru-RU" sz="1000" dirty="0" smtClean="0">
                <a:latin typeface="Times New Roman" pitchFamily="18" charset="0"/>
              </a:rPr>
              <a:t>оды</a:t>
            </a:r>
            <a:endParaRPr lang="ru-RU" sz="1000" dirty="0">
              <a:latin typeface="Times New Roman" pitchFamily="18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861048" y="5040536"/>
            <a:ext cx="28929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ru-RU" sz="1400" b="1" dirty="0">
                <a:latin typeface="Times New Roman" pitchFamily="18" charset="0"/>
              </a:rPr>
              <a:t>Соотношение количества мужчин и </a:t>
            </a:r>
            <a:r>
              <a:rPr lang="ru-RU" sz="1400" b="1" dirty="0" smtClean="0">
                <a:latin typeface="Times New Roman" pitchFamily="18" charset="0"/>
              </a:rPr>
              <a:t>женщин, вступивших в брак до достижения совершеннолетия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1" y="5760618"/>
            <a:ext cx="13684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ru-RU" sz="1000" dirty="0">
                <a:latin typeface="Times New Roman" pitchFamily="18" charset="0"/>
              </a:rPr>
              <a:t>Число мужчин и женщин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9000" y="10009644"/>
            <a:ext cx="357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12</a:t>
            </a:r>
            <a:endParaRPr lang="ru-RU" sz="8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0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32656" y="576042"/>
            <a:ext cx="3024312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Динамика количества актов о заключении брака со снижением брачного возраста в 2008 - 2012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гг.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476672" y="5040536"/>
            <a:ext cx="2880296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Динамика соотношения мужчин и женщин, вступивших в брак до достижения совершеннолетия в 2008 - 2012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9000" y="10009644"/>
            <a:ext cx="357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13</a:t>
            </a:r>
            <a:endParaRPr lang="ru-RU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7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2679591902"/>
              </p:ext>
            </p:extLst>
          </p:nvPr>
        </p:nvGraphicFramePr>
        <p:xfrm>
          <a:off x="0" y="864072"/>
          <a:ext cx="378619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2039427737"/>
              </p:ext>
            </p:extLst>
          </p:nvPr>
        </p:nvGraphicFramePr>
        <p:xfrm>
          <a:off x="20960" y="4176440"/>
          <a:ext cx="3667033" cy="2674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2349707252"/>
              </p:ext>
            </p:extLst>
          </p:nvPr>
        </p:nvGraphicFramePr>
        <p:xfrm>
          <a:off x="15632" y="7488808"/>
          <a:ext cx="388843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Содержимое 3"/>
          <p:cNvSpPr txBox="1">
            <a:spLocks/>
          </p:cNvSpPr>
          <p:nvPr/>
        </p:nvSpPr>
        <p:spPr bwMode="auto">
          <a:xfrm>
            <a:off x="4077072" y="908720"/>
            <a:ext cx="2520280" cy="895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-342900" algn="just">
              <a:spcBef>
                <a:spcPts val="0"/>
              </a:spcBef>
              <a:buNone/>
              <a:defRPr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2012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среди жителей Республики Татарстан большой популярностью стал пользоваться электронный сервис заблаговременного бронирования даты, времени и места бракосочетания, а также возможность оплаты государственной пошлины через Портал государственных и муниципальных услуг Республики Татарстан (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http://uslugi.tatar.ru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indent="-342900" algn="just">
              <a:spcBef>
                <a:spcPts val="0"/>
              </a:spcBef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spcBef>
                <a:spcPts val="0"/>
              </a:spcBef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spcBef>
                <a:spcPts val="0"/>
              </a:spcBef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spcBef>
                <a:spcPts val="0"/>
              </a:spcBef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Наибольшая популярность услугу среди граждан пришлась на сентябрь 2012 г. В этом месяце 92%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заявлений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регистрацию брака были поданы в электронном виде.</a:t>
            </a:r>
          </a:p>
          <a:p>
            <a:pPr lvl="0" indent="-342900" algn="just">
              <a:spcBef>
                <a:spcPts val="0"/>
              </a:spcBef>
              <a:buNone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 indent="-342900" algn="just">
              <a:spcBef>
                <a:spcPts val="0"/>
              </a:spcBef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spcBef>
                <a:spcPts val="0"/>
              </a:spcBef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spcBef>
                <a:spcPts val="0"/>
              </a:spcBef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spcBef>
                <a:spcPts val="0"/>
              </a:spcBef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spcBef>
                <a:spcPts val="0"/>
              </a:spcBef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Электронная услуга позволила снизить традиционный ажиотаж «живых» очередей для подачи заявлений на заключение брака в летние месяцы.</a:t>
            </a:r>
          </a:p>
          <a:p>
            <a:pPr lvl="0" indent="-342900" algn="just">
              <a:spcBef>
                <a:spcPts val="0"/>
              </a:spcBef>
              <a:buNone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Также в 2012 г. стало возможным предоставление в электронном виде услуг по регистрации смерти, регистрации рождения, выдаче повторных свидетельств и справок и  др. услуг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предоставляемых органами ЗАГС.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spcBef>
                <a:spcPts val="0"/>
              </a:spcBef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spcBef>
                <a:spcPts val="0"/>
              </a:spcBef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spcBef>
                <a:spcPts val="0"/>
              </a:spcBef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spcBef>
                <a:spcPts val="0"/>
              </a:spcBef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spcBef>
                <a:spcPts val="0"/>
              </a:spcBef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spcBef>
                <a:spcPts val="0"/>
              </a:spcBef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spcBef>
                <a:spcPts val="0"/>
              </a:spcBef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spcBef>
                <a:spcPts val="0"/>
              </a:spcBef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404664"/>
            <a:ext cx="3786190" cy="50405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spcBef>
                <a:spcPct val="2000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1200" dirty="0" smtClean="0">
                <a:solidFill>
                  <a:prstClr val="black"/>
                </a:solidFill>
                <a:effectLst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effectLst/>
              </a:rPr>
              <a:t>Количество бракосочетаний </a:t>
            </a:r>
          </a:p>
          <a:p>
            <a:pPr marL="182880" indent="0" algn="ctr">
              <a:spcBef>
                <a:spcPct val="2000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1100" dirty="0" smtClean="0">
                <a:solidFill>
                  <a:prstClr val="black"/>
                </a:solidFill>
                <a:effectLst/>
              </a:rPr>
              <a:t>с бронированием через Интернет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8768" y="3744392"/>
            <a:ext cx="3786190" cy="50405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spcBef>
                <a:spcPct val="2000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1100" dirty="0" smtClean="0">
                <a:solidFill>
                  <a:prstClr val="black"/>
                </a:solidFill>
                <a:effectLst/>
              </a:rPr>
              <a:t> Доля бракосочетаний </a:t>
            </a:r>
          </a:p>
          <a:p>
            <a:pPr marL="182880" indent="0" algn="ctr">
              <a:spcBef>
                <a:spcPct val="2000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1100" dirty="0" smtClean="0">
                <a:solidFill>
                  <a:prstClr val="black"/>
                </a:solidFill>
                <a:effectLst/>
              </a:rPr>
              <a:t>с бронированием через Интернет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0" y="6912744"/>
            <a:ext cx="3675509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spcBef>
                <a:spcPct val="20000"/>
              </a:spcBef>
              <a:buNone/>
              <a:defRPr/>
            </a:pPr>
            <a:r>
              <a:rPr lang="ru-RU" sz="11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effectLst/>
              </a:rPr>
              <a:t>Динамика бракосочетаний</a:t>
            </a:r>
            <a:r>
              <a:rPr lang="ru-RU" sz="1100" dirty="0">
                <a:solidFill>
                  <a:schemeClr val="tx1"/>
                </a:solidFill>
                <a:effectLst/>
              </a:rPr>
              <a:t/>
            </a:r>
            <a:br>
              <a:rPr lang="ru-RU" sz="1100" dirty="0">
                <a:solidFill>
                  <a:schemeClr val="tx1"/>
                </a:solidFill>
                <a:effectLst/>
              </a:rPr>
            </a:br>
            <a:r>
              <a:rPr lang="ru-RU" sz="1100" dirty="0" smtClean="0">
                <a:solidFill>
                  <a:schemeClr val="tx1"/>
                </a:solidFill>
                <a:effectLst/>
              </a:rPr>
              <a:t>с бронированием времени и места регистрации заключения брака через </a:t>
            </a:r>
            <a:r>
              <a:rPr lang="ru-RU" sz="1100" dirty="0">
                <a:solidFill>
                  <a:schemeClr val="tx1"/>
                </a:solidFill>
                <a:effectLst/>
              </a:rPr>
              <a:t>Интернет</a:t>
            </a:r>
            <a:endParaRPr lang="ru-RU" sz="1100" dirty="0" smtClean="0"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3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3356992" y="720056"/>
            <a:ext cx="3384376" cy="9217024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200" dirty="0">
                <a:latin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</a:rPr>
              <a:t>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2012 год зарегистрировано 15457 актов о расторжении брака, что на 4,8% выше, чем за 2011 год.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     В г. Казани по итогам 2012 года количество актов о расторжении брака увеличилось в сравнении          с 2011 годом на 5,3%, в                        г. Набережные Челны – на 15%. В районах Республики Татарстан число разводов увеличилось на 1,2%.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      По итогам 2012 года в республике на 1000 человек населения количество актов о расторжении брака составило 4,1 (3,9 – за 2011 год). В то же время, в г. Казани за отчетный период данный показатель составил 4,4 развода на 1000 человек населения; в г. Набережные Челны – 5,3; в районах республики – 3,5.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     Среди районов республики наивысшие показатели отмечены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Ютазинском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5,5; в Нижнекамском – 5,1; в Заинском – 5; в Лениногорском – 4,4;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Бугульминском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муниципальном районе – 4,3 акта.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Наименьшие показатели регистрации актов о расторжении брака на 1000 человек населения отмечены в следующих районах республики: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Тюлячинском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1,6;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Кайбицком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Сабинском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Черемшанском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муниципальных районах – 1,7 актов на 1000 человек.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     Более 10 тысяч детей ежегодно вместе с родителями переживают кризисные ситуации в семье, заканчивающиеся расторжением брака. </a:t>
            </a:r>
            <a:r>
              <a:rPr lang="ru-RU" sz="1400" dirty="0" smtClean="0">
                <a:latin typeface="Times New Roman" pitchFamily="18" charset="0"/>
              </a:rPr>
              <a:t>59,5% семей, чей развод зарегистрирован органами ЗАГС в 2012 году, распалось, не просуществовав и 10 лет.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     Наиболее кризисным периодом для молодой семьи являются первые 5 лет совместной жизни. Именно на этот период  времени приходится около 35% всех случаев расторжения брака.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    Отмечено, что эти цифры одинаковы как для районов, так и для городских округов республики.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3706594"/>
            <a:ext cx="309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0" y="1080096"/>
          <a:ext cx="371703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3861048" y="288008"/>
            <a:ext cx="2714644" cy="32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Государственная регистрация расторжения брака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2" y="936082"/>
            <a:ext cx="8771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ru-RU" sz="1000" dirty="0">
                <a:latin typeface="Times New Roman" pitchFamily="18" charset="0"/>
              </a:rPr>
              <a:t>кол-во </a:t>
            </a:r>
            <a:r>
              <a:rPr lang="ru-RU" sz="1000" dirty="0" smtClean="0">
                <a:latin typeface="Times New Roman" pitchFamily="18" charset="0"/>
              </a:rPr>
              <a:t>актов</a:t>
            </a:r>
            <a:endParaRPr lang="ru-RU" sz="1000" dirty="0"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0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10009644"/>
            <a:ext cx="357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14</a:t>
            </a:r>
            <a:endParaRPr lang="ru-RU" sz="800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76672" y="288008"/>
            <a:ext cx="3000396" cy="35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Динамика актов о расторжении брака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400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2008 – 2012 гг.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-243408" y="6120656"/>
          <a:ext cx="417646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429002" y="9289011"/>
            <a:ext cx="72072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ru-RU" sz="1000" dirty="0">
                <a:latin typeface="Times New Roman" pitchFamily="18" charset="0"/>
              </a:rPr>
              <a:t>годы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8640" y="5328572"/>
            <a:ext cx="3528392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Динамика регистрации разводов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в зависимости от прожитых лет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 совместной жизни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4149080" y="432025"/>
            <a:ext cx="2157406" cy="917772"/>
          </a:xfrm>
        </p:spPr>
        <p:txBody>
          <a:bodyPr/>
          <a:lstStyle/>
          <a:p>
            <a:pPr eaLnBrk="1" hangingPunct="1"/>
            <a:r>
              <a:rPr lang="ru-RU" sz="1400" b="1" dirty="0" smtClean="0">
                <a:latin typeface="Times New Roman" pitchFamily="18" charset="0"/>
              </a:rPr>
              <a:t>Государственная регистрация перемены имени</a:t>
            </a:r>
          </a:p>
        </p:txBody>
      </p:sp>
      <p:graphicFrame>
        <p:nvGraphicFramePr>
          <p:cNvPr id="8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88640" y="432024"/>
          <a:ext cx="381642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3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501008" y="1584152"/>
            <a:ext cx="3015802" cy="7643866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     В 2012 году количество обращений граждан в органы ЗАГС Республики Татарстан по вопросам государственной регистрации перемены фамилии, имени или отчества увеличилось на 4,5% и составило 1963 человека.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     Среди основных причин перемены фамилии, имени и отчества  выделяются:</a:t>
            </a:r>
          </a:p>
          <a:p>
            <a:pPr algn="just" eaLnBrk="1" hangingPunct="1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- обеспечение соответствия иным документам;</a:t>
            </a:r>
          </a:p>
          <a:p>
            <a:pPr algn="just" eaLnBrk="1" hangingPunct="1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- возрождение родовой фамилии;</a:t>
            </a:r>
          </a:p>
          <a:p>
            <a:pPr algn="just" eaLnBrk="1" hangingPunct="1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- желание носить девичью фамилию после расторжения брака;</a:t>
            </a:r>
          </a:p>
          <a:p>
            <a:pPr algn="just" eaLnBrk="1" hangingPunct="1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- желание супруга носить общую с другим супругом фамилию, если при регистрации брака они остались на добрачных фамилиях.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Ежегодно более половины записей актов 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госу-дарственной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регистрации перемены имени составляется в городских округах республики. </a:t>
            </a:r>
          </a:p>
          <a:p>
            <a:pPr algn="just" eaLnBrk="1" hangingPunct="1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1200" dirty="0" smtClean="0">
              <a:latin typeface="Times New Roman" pitchFamily="18" charset="0"/>
            </a:endParaRPr>
          </a:p>
        </p:txBody>
      </p:sp>
      <p:sp>
        <p:nvSpPr>
          <p:cNvPr id="2055" name="Text Box 13"/>
          <p:cNvSpPr txBox="1">
            <a:spLocks noChangeArrowheads="1"/>
          </p:cNvSpPr>
          <p:nvPr/>
        </p:nvSpPr>
        <p:spPr bwMode="auto">
          <a:xfrm>
            <a:off x="0" y="1368130"/>
            <a:ext cx="1136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ru-RU" sz="1000" dirty="0">
                <a:latin typeface="Times New Roman" pitchFamily="18" charset="0"/>
              </a:rPr>
              <a:t>Количество актов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7562" y="10009644"/>
            <a:ext cx="357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800" dirty="0" smtClean="0"/>
              <a:t>  </a:t>
            </a:r>
            <a:r>
              <a:rPr lang="ru-RU" sz="800" dirty="0" smtClean="0"/>
              <a:t>15</a:t>
            </a:r>
            <a:endParaRPr lang="ru-RU" sz="800" dirty="0"/>
          </a:p>
        </p:txBody>
      </p:sp>
      <p:graphicFrame>
        <p:nvGraphicFramePr>
          <p:cNvPr id="7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32656" y="6120657"/>
          <a:ext cx="3543300" cy="3938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89041" y="216000"/>
            <a:ext cx="2657472" cy="5964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b="1" dirty="0">
                <a:latin typeface="Times New Roman" pitchFamily="18" charset="0"/>
              </a:rPr>
              <a:t>Государственная регистрация </a:t>
            </a:r>
            <a:r>
              <a:rPr lang="ru-RU" sz="1400" b="1" dirty="0" smtClean="0">
                <a:latin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</a:rPr>
              <a:t>смерти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04813" y="280480"/>
            <a:ext cx="6172200" cy="202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1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717032" y="648048"/>
            <a:ext cx="2926678" cy="957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За 2012 год органами, уполномоченными на государственную регистрацию актов гражданского состояния в Республике Татарстан, составлено 46579 актов о смерти, что на 1,2% ниже уровня прошлого года. </a:t>
            </a:r>
          </a:p>
          <a:p>
            <a:pPr algn="just">
              <a:lnSpc>
                <a:spcPct val="80000"/>
              </a:lnSpc>
              <a:spcBef>
                <a:spcPts val="30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г. Казани количество актовых записей о смерти, в сравнении с 2011 годом, уменьшилось на 2,4%, в  г. Набережные Челны отмечено увеличение на 0,4%. По районам республики уменьшение числа регистрации актов о смерти составило 1%. </a:t>
            </a:r>
          </a:p>
          <a:p>
            <a:pPr algn="just">
              <a:lnSpc>
                <a:spcPct val="80000"/>
              </a:lnSpc>
              <a:spcBef>
                <a:spcPts val="30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По итогам 2012 года в республике на 1000 человек населения пришлось 12,2 актовых записей о смерти (12,4 – за 2011 год). В то же время, в г. Казани за отчетный период количество актов о смерти на 1000 человек населения составило 11,6; в            г. Набережные Челны – 8,1,  в районах республики – 13,6 актов.</a:t>
            </a:r>
          </a:p>
          <a:p>
            <a:pPr algn="just">
              <a:lnSpc>
                <a:spcPct val="80000"/>
              </a:lnSpc>
              <a:spcBef>
                <a:spcPts val="30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Среди районов республики наименьшие показатели отмечены в Нижнекамском – 9;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Елабужском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10,3; в Альметьевском – 11,6;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Балтасинском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12,1 акт.</a:t>
            </a:r>
          </a:p>
          <a:p>
            <a:pPr algn="just">
              <a:lnSpc>
                <a:spcPct val="80000"/>
              </a:lnSpc>
              <a:spcBef>
                <a:spcPts val="30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Наивысшие показатели регистрации смерти на 1000 человек населения отмечены в следующих районах республики: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Верхнеуслонском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18,7;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Тетюшском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18,1;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Ютазинском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Кайбицком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17,8;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Дрожжановском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17,7 актов.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К сожалению, в подавляющем большинстве городов и районов Республики Татарстан  регистрация смерти превышает регистрацию рождения. Исключением по итогам  отчетного периода являются: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Альметьевский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Балтасинский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Елабужский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Кукморский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Нижнекамский,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Сабинский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Тукаевский муниципальные  районы и городские округа Казань и Набережные Челны, в которых регистрация рождения превышает регистрацию смерти.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indent="-342900" algn="just">
              <a:lnSpc>
                <a:spcPct val="800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None/>
            </a:pPr>
            <a:r>
              <a:rPr lang="ru-RU" sz="1200" dirty="0" smtClean="0">
                <a:latin typeface="Times New Roman" pitchFamily="18" charset="0"/>
              </a:rPr>
              <a:t>     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None/>
            </a:pPr>
            <a:r>
              <a:rPr lang="ru-RU" sz="1200" dirty="0" smtClean="0">
                <a:latin typeface="Times New Roman" pitchFamily="18" charset="0"/>
              </a:rPr>
              <a:t>	</a:t>
            </a:r>
            <a:endParaRPr lang="ru-RU" sz="1200" dirty="0">
              <a:latin typeface="Times New Roman" pitchFamily="18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286125" y="5326858"/>
            <a:ext cx="184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476672" y="4896520"/>
            <a:ext cx="3143272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Муниципальные районы и городские округа РТ, в которых количество актов о рождении превышает количество актов о смерти в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2012г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" y="5400578"/>
            <a:ext cx="93662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None/>
            </a:pPr>
            <a:r>
              <a:rPr lang="ru-RU" sz="1000" dirty="0">
                <a:latin typeface="Times New Roman" pitchFamily="18" charset="0"/>
              </a:rPr>
              <a:t>Количество </a:t>
            </a:r>
          </a:p>
          <a:p>
            <a:pPr>
              <a:lnSpc>
                <a:spcPct val="50000"/>
              </a:lnSpc>
              <a:spcBef>
                <a:spcPct val="50000"/>
              </a:spcBef>
              <a:buNone/>
            </a:pPr>
            <a:r>
              <a:rPr lang="ru-RU" sz="1000" dirty="0">
                <a:latin typeface="Times New Roman" pitchFamily="18" charset="0"/>
              </a:rPr>
              <a:t>актов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356992" y="4032426"/>
            <a:ext cx="5032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ru-RU" sz="1000" dirty="0">
                <a:latin typeface="Times New Roman" pitchFamily="18" charset="0"/>
              </a:rPr>
              <a:t>годы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29000" y="10009644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16</a:t>
            </a:r>
            <a:endParaRPr lang="ru-RU" sz="800" dirty="0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 rot="10800000" flipV="1">
            <a:off x="188640" y="1015430"/>
            <a:ext cx="130175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  <a:buNone/>
            </a:pPr>
            <a:r>
              <a:rPr lang="ru-RU" sz="1000" dirty="0">
                <a:latin typeface="Times New Roman" pitchFamily="18" charset="0"/>
              </a:rPr>
              <a:t>Количество </a:t>
            </a:r>
            <a:endParaRPr lang="ru-RU" sz="1000" dirty="0" smtClean="0">
              <a:latin typeface="Times New Roman" pitchFamily="18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  <a:buNone/>
            </a:pPr>
            <a:r>
              <a:rPr lang="ru-RU" sz="1000" dirty="0" smtClean="0">
                <a:latin typeface="Times New Roman" pitchFamily="18" charset="0"/>
              </a:rPr>
              <a:t>актов </a:t>
            </a:r>
            <a:endParaRPr lang="ru-RU" sz="1000" dirty="0">
              <a:latin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0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-171400" y="5616602"/>
          <a:ext cx="4029028" cy="4427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Содержимое 22"/>
          <p:cNvGraphicFramePr>
            <a:graphicFrameLocks noGrp="1"/>
          </p:cNvGraphicFramePr>
          <p:nvPr>
            <p:ph sz="quarter" idx="1"/>
          </p:nvPr>
        </p:nvGraphicFramePr>
        <p:xfrm>
          <a:off x="332656" y="1152106"/>
          <a:ext cx="3240360" cy="3575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332656" y="288008"/>
            <a:ext cx="314327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Динамика регистрации актов о смерти в 2006-2012 гг.</a:t>
            </a:r>
          </a:p>
        </p:txBody>
      </p:sp>
      <p:graphicFrame>
        <p:nvGraphicFramePr>
          <p:cNvPr id="25" name="Диаграмма 24"/>
          <p:cNvGraphicFramePr/>
          <p:nvPr/>
        </p:nvGraphicFramePr>
        <p:xfrm>
          <a:off x="620689" y="1512144"/>
          <a:ext cx="295232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-243408" y="864072"/>
          <a:ext cx="374441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996952" y="1296120"/>
            <a:ext cx="3503312" cy="4618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342000"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По итогам 2012 года  количество зарегистрированных актов о смерти мужчин составило 24546 (52,7%),  количество актов о смерти женщин – 22033 (47,3%).</a:t>
            </a:r>
          </a:p>
          <a:p>
            <a:pPr marL="342000" algn="just">
              <a:lnSpc>
                <a:spcPct val="80000"/>
              </a:lnSpc>
              <a:spcBef>
                <a:spcPts val="312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000"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Анализ распределения по возрасту  умерших в 2012 году мужчин и женщин показывает, что в целом по республике максимальный процент смертей у мужчин и женщин приходится на возраст от 60 и более.</a:t>
            </a:r>
          </a:p>
          <a:p>
            <a:pPr marL="342000" algn="just">
              <a:lnSpc>
                <a:spcPct val="80000"/>
              </a:lnSpc>
              <a:spcBef>
                <a:spcPts val="312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000"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Статистика по другим возрастным группам неутешительна – 41% мужчин, умерших  в нашей республике в 2012 году, не дожили до 60 лет, т.е. до пенсионного возраста,  среди женщин – этот показатель равен 16%. 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300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10009644"/>
            <a:ext cx="357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17</a:t>
            </a:r>
            <a:endParaRPr lang="ru-RU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3284984" y="792064"/>
            <a:ext cx="37170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Регистрация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актов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 смерти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2012г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0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-99392" y="5904632"/>
          <a:ext cx="6048672" cy="3960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340768" y="5400576"/>
            <a:ext cx="4032448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Доля актов о смерти в 2012 году по возрастам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61248" y="8784952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возрастной период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Текст 2"/>
          <p:cNvSpPr>
            <a:spLocks noGrp="1"/>
          </p:cNvSpPr>
          <p:nvPr>
            <p:ph type="body" idx="1"/>
          </p:nvPr>
        </p:nvSpPr>
        <p:spPr>
          <a:xfrm>
            <a:off x="357166" y="3469470"/>
            <a:ext cx="6286500" cy="399417"/>
          </a:xfrm>
        </p:spPr>
        <p:txBody>
          <a:bodyPr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Количество актов о рождении и смерти по г. Казани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10009644"/>
            <a:ext cx="357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18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428606" y="540514"/>
            <a:ext cx="5929313" cy="399418"/>
          </a:xfrm>
        </p:spPr>
        <p:txBody>
          <a:bodyPr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Количество актов о рождении и смерти по муниципальным районам </a:t>
            </a:r>
          </a:p>
          <a:p>
            <a:pPr algn="ctr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Республики Татарстан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0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285728" y="1112016"/>
          <a:ext cx="5929354" cy="2000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285728" y="4183850"/>
          <a:ext cx="5929354" cy="2000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Текст 2"/>
          <p:cNvSpPr>
            <a:spLocks noGrp="1"/>
          </p:cNvSpPr>
          <p:nvPr>
            <p:ph type="body" idx="1"/>
          </p:nvPr>
        </p:nvSpPr>
        <p:spPr>
          <a:xfrm>
            <a:off x="285729" y="6326990"/>
            <a:ext cx="6286500" cy="399417"/>
          </a:xfrm>
        </p:spPr>
        <p:txBody>
          <a:bodyPr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Количество актов о рождении и смерти по г. Набережные Челны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Диаграмма 21"/>
          <p:cNvGraphicFramePr/>
          <p:nvPr/>
        </p:nvGraphicFramePr>
        <p:xfrm>
          <a:off x="428604" y="6898493"/>
          <a:ext cx="5929354" cy="2000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857893" y="2326465"/>
            <a:ext cx="5762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ru-RU" sz="1000" dirty="0">
                <a:latin typeface="Times New Roman" pitchFamily="18" charset="0"/>
              </a:rPr>
              <a:t>годы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857893" y="5398298"/>
            <a:ext cx="5762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ru-RU" sz="1000" dirty="0">
                <a:latin typeface="Times New Roman" pitchFamily="18" charset="0"/>
              </a:rPr>
              <a:t>годы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000769" y="8112943"/>
            <a:ext cx="5762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ru-RU" sz="1000" dirty="0">
                <a:latin typeface="Times New Roman" pitchFamily="18" charset="0"/>
              </a:rPr>
              <a:t>годы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7167" y="969141"/>
            <a:ext cx="857256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количество</a:t>
            </a:r>
          </a:p>
          <a:p>
            <a:pPr>
              <a:buNone/>
            </a:pPr>
            <a:r>
              <a:rPr lang="ru-RU" sz="800" dirty="0" smtClean="0"/>
              <a:t>актов</a:t>
            </a:r>
            <a:endParaRPr lang="ru-RU" sz="800" dirty="0"/>
          </a:p>
        </p:txBody>
      </p:sp>
      <p:sp>
        <p:nvSpPr>
          <p:cNvPr id="23" name="TextBox 22"/>
          <p:cNvSpPr txBox="1"/>
          <p:nvPr/>
        </p:nvSpPr>
        <p:spPr>
          <a:xfrm>
            <a:off x="357167" y="3969536"/>
            <a:ext cx="857256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количество</a:t>
            </a:r>
          </a:p>
          <a:p>
            <a:pPr>
              <a:buNone/>
            </a:pPr>
            <a:r>
              <a:rPr lang="ru-RU" sz="800" dirty="0" smtClean="0"/>
              <a:t>актов</a:t>
            </a:r>
            <a:endParaRPr lang="ru-RU" sz="800" dirty="0"/>
          </a:p>
        </p:txBody>
      </p:sp>
      <p:sp>
        <p:nvSpPr>
          <p:cNvPr id="24" name="TextBox 23"/>
          <p:cNvSpPr txBox="1"/>
          <p:nvPr/>
        </p:nvSpPr>
        <p:spPr>
          <a:xfrm>
            <a:off x="428605" y="6755618"/>
            <a:ext cx="857256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количество</a:t>
            </a:r>
          </a:p>
          <a:p>
            <a:pPr>
              <a:buNone/>
            </a:pPr>
            <a:r>
              <a:rPr lang="ru-RU" sz="800" dirty="0" smtClean="0"/>
              <a:t>актов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630125053"/>
              </p:ext>
            </p:extLst>
          </p:nvPr>
        </p:nvGraphicFramePr>
        <p:xfrm>
          <a:off x="0" y="611953"/>
          <a:ext cx="5327650" cy="4983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188640" y="576042"/>
            <a:ext cx="3168352" cy="5663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buFontTx/>
              <a:buNone/>
            </a:pPr>
            <a:r>
              <a:rPr lang="ru-RU" sz="14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Количество исполненных запросов</a:t>
            </a:r>
          </a:p>
          <a:p>
            <a:pPr marL="342900" indent="-342900" algn="ctr">
              <a:buFontTx/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в 2008 - 2012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гг.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3643314" y="897705"/>
            <a:ext cx="2857520" cy="484627"/>
          </a:xfrm>
        </p:spPr>
        <p:txBody>
          <a:bodyPr/>
          <a:lstStyle/>
          <a:p>
            <a:r>
              <a:rPr lang="ru-RU" sz="1400" b="1" dirty="0">
                <a:latin typeface="Times New Roman" pitchFamily="18" charset="0"/>
              </a:rPr>
              <a:t>Показатели </a:t>
            </a:r>
            <a:r>
              <a:rPr lang="ru-RU" sz="1400" b="1" dirty="0" smtClean="0">
                <a:latin typeface="Times New Roman" pitchFamily="18" charset="0"/>
              </a:rPr>
              <a:t>работы Управления </a:t>
            </a:r>
            <a:r>
              <a:rPr lang="ru-RU" sz="1400" b="1" dirty="0">
                <a:latin typeface="Times New Roman" pitchFamily="18" charset="0"/>
              </a:rPr>
              <a:t>ЗАГС Кабинета Министров Республики </a:t>
            </a:r>
            <a:r>
              <a:rPr lang="ru-RU" sz="1400" b="1" dirty="0" smtClean="0">
                <a:latin typeface="Times New Roman" pitchFamily="18" charset="0"/>
              </a:rPr>
              <a:t>Татарстан  по учету, оформлению, хранению и выдаче документов </a:t>
            </a:r>
            <a:r>
              <a:rPr lang="ru-RU" sz="1400" b="1" dirty="0">
                <a:latin typeface="Times New Roman" pitchFamily="18" charset="0"/>
              </a:rPr>
              <a:t>за </a:t>
            </a:r>
            <a:r>
              <a:rPr lang="ru-RU" sz="1400" b="1" dirty="0" smtClean="0">
                <a:latin typeface="Times New Roman" pitchFamily="18" charset="0"/>
              </a:rPr>
              <a:t>2012 год</a:t>
            </a:r>
            <a:endParaRPr lang="ru-RU" sz="1400" b="1" dirty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3286124" y="1326330"/>
            <a:ext cx="3214710" cy="7744131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1200" dirty="0">
                <a:latin typeface="Times New Roman" pitchFamily="18" charset="0"/>
              </a:rPr>
              <a:t>	</a:t>
            </a:r>
            <a:endParaRPr lang="ru-RU" sz="1200" dirty="0" smtClean="0">
              <a:latin typeface="Times New Roman" pitchFamily="18" charset="0"/>
            </a:endParaRPr>
          </a:p>
          <a:p>
            <a:pPr algn="just">
              <a:buFontTx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200" dirty="0" smtClean="0">
                <a:latin typeface="Times New Roman" pitchFamily="18" charset="0"/>
              </a:rPr>
              <a:t>	      </a:t>
            </a:r>
            <a:r>
              <a:rPr lang="ru-RU" sz="1300" dirty="0" smtClean="0">
                <a:latin typeface="Times New Roman" pitchFamily="18" charset="0"/>
              </a:rPr>
              <a:t>Управление </a:t>
            </a:r>
            <a:r>
              <a:rPr lang="ru-RU" sz="1300" dirty="0">
                <a:latin typeface="Times New Roman" pitchFamily="18" charset="0"/>
              </a:rPr>
              <a:t>ЗАГС </a:t>
            </a:r>
            <a:r>
              <a:rPr lang="ru-RU" sz="1300" dirty="0" smtClean="0">
                <a:latin typeface="Times New Roman" pitchFamily="18" charset="0"/>
              </a:rPr>
              <a:t>Кабинета Министров Республики Татарстан          осуществляет прием, учет, хранение вторых экземпляров записей </a:t>
            </a:r>
            <a:r>
              <a:rPr lang="ru-RU" sz="1300" dirty="0">
                <a:latin typeface="Times New Roman" pitchFamily="18" charset="0"/>
              </a:rPr>
              <a:t>актов гражданского </a:t>
            </a:r>
            <a:r>
              <a:rPr lang="ru-RU" sz="1300" dirty="0" smtClean="0">
                <a:latin typeface="Times New Roman" pitchFamily="18" charset="0"/>
              </a:rPr>
              <a:t>состояния, составленных органами </a:t>
            </a:r>
            <a:r>
              <a:rPr lang="ru-RU" sz="1300" dirty="0">
                <a:latin typeface="Times New Roman" pitchFamily="18" charset="0"/>
              </a:rPr>
              <a:t>ЗАГС республики. К настоящему времени </a:t>
            </a:r>
            <a:r>
              <a:rPr lang="ru-RU" sz="1300" dirty="0" smtClean="0">
                <a:latin typeface="Times New Roman" pitchFamily="18" charset="0"/>
              </a:rPr>
              <a:t> документальный фонд Управления ЗАГС Кабинета Министров Республики Татарстан содержит более </a:t>
            </a:r>
            <a:r>
              <a:rPr lang="ru-RU" sz="1300" b="1" dirty="0" smtClean="0">
                <a:latin typeface="Times New Roman" pitchFamily="18" charset="0"/>
              </a:rPr>
              <a:t>13 млн. </a:t>
            </a:r>
            <a:r>
              <a:rPr lang="ru-RU" sz="1300" b="1" dirty="0">
                <a:latin typeface="Times New Roman" pitchFamily="18" charset="0"/>
              </a:rPr>
              <a:t>ед. хранения</a:t>
            </a:r>
            <a:r>
              <a:rPr lang="ru-RU" sz="1300" b="1" dirty="0" smtClean="0">
                <a:latin typeface="Times New Roman" pitchFamily="18" charset="0"/>
              </a:rPr>
              <a:t>.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300" b="1" dirty="0" smtClean="0">
                <a:latin typeface="Times New Roman" pitchFamily="18" charset="0"/>
              </a:rPr>
              <a:t>	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</a:rPr>
              <a:t>       </a:t>
            </a:r>
            <a:r>
              <a:rPr lang="ru-RU" sz="1300" dirty="0" smtClean="0">
                <a:latin typeface="Times New Roman" pitchFamily="18" charset="0"/>
              </a:rPr>
              <a:t>81% записей актов гражданского состояния, хранящихся в органах ЗАГС республики, за 2012 год был переведен в электронный вид.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sz="1300" b="1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300" dirty="0">
                <a:latin typeface="Times New Roman" pitchFamily="18" charset="0"/>
              </a:rPr>
              <a:t>	</a:t>
            </a:r>
            <a:r>
              <a:rPr lang="ru-RU" sz="1300" dirty="0" smtClean="0">
                <a:latin typeface="Times New Roman" pitchFamily="18" charset="0"/>
              </a:rPr>
              <a:t>       Одним </a:t>
            </a:r>
            <a:r>
              <a:rPr lang="ru-RU" sz="1300" dirty="0">
                <a:latin typeface="Times New Roman" pitchFamily="18" charset="0"/>
              </a:rPr>
              <a:t>из основных направлений </a:t>
            </a:r>
            <a:r>
              <a:rPr lang="ru-RU" sz="1300" dirty="0" smtClean="0">
                <a:latin typeface="Times New Roman" pitchFamily="18" charset="0"/>
              </a:rPr>
              <a:t>деятельности Управления ЗАГС Кабинета Министров Республики Татарстан является </a:t>
            </a:r>
            <a:r>
              <a:rPr lang="ru-RU" sz="1300" dirty="0">
                <a:latin typeface="Times New Roman" pitchFamily="18" charset="0"/>
              </a:rPr>
              <a:t>исполнение запросов организаций </a:t>
            </a:r>
            <a:r>
              <a:rPr lang="ru-RU" sz="1300" dirty="0" smtClean="0">
                <a:latin typeface="Times New Roman" pitchFamily="18" charset="0"/>
              </a:rPr>
              <a:t>и обращений </a:t>
            </a:r>
            <a:r>
              <a:rPr lang="ru-RU" sz="1300" dirty="0">
                <a:latin typeface="Times New Roman" pitchFamily="18" charset="0"/>
              </a:rPr>
              <a:t>граждан. Наиболее активно обращаются к архивному фонду органы государственной власти и управления, различные </a:t>
            </a:r>
            <a:r>
              <a:rPr lang="ru-RU" sz="1300" dirty="0" smtClean="0">
                <a:latin typeface="Times New Roman" pitchFamily="18" charset="0"/>
              </a:rPr>
              <a:t>учреждения и ведомства, миграционная, налоговая служба, органы Пенсионного фонда, органы опеки и попечительства,  МВД,  ФСБ,  суды</a:t>
            </a:r>
            <a:r>
              <a:rPr lang="ru-RU" sz="1300" dirty="0">
                <a:latin typeface="Times New Roman" pitchFamily="18" charset="0"/>
              </a:rPr>
              <a:t>, </a:t>
            </a:r>
            <a:r>
              <a:rPr lang="ru-RU" sz="1300" dirty="0" smtClean="0">
                <a:latin typeface="Times New Roman" pitchFamily="18" charset="0"/>
              </a:rPr>
              <a:t>органы прокуратуры, нотариусы.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300" dirty="0" smtClean="0">
                <a:latin typeface="Times New Roman" pitchFamily="18" charset="0"/>
              </a:rPr>
              <a:t>	      В соответствии с Конвенцией о правовой помощи и правовых отношениях по гражданским, семейным и уголовным делам, подписанной 22 января 1993г. в г.Минске,  Управление ЗАГС Кабинета Министров Республики Татарстан осуществляет исполнение запросов, ходатайств, поручений органов юстиции государств-членов </a:t>
            </a:r>
            <a:r>
              <a:rPr lang="ru-RU" sz="1300" dirty="0" err="1" smtClean="0">
                <a:latin typeface="Times New Roman" pitchFamily="18" charset="0"/>
              </a:rPr>
              <a:t>ЕврАзЭС</a:t>
            </a:r>
            <a:r>
              <a:rPr lang="ru-RU" sz="1300" dirty="0" smtClean="0">
                <a:latin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300" dirty="0">
                <a:latin typeface="Times New Roman" pitchFamily="18" charset="0"/>
              </a:rPr>
              <a:t>	</a:t>
            </a:r>
            <a:r>
              <a:rPr lang="ru-RU" sz="1300" dirty="0" smtClean="0">
                <a:latin typeface="Times New Roman" pitchFamily="18" charset="0"/>
              </a:rPr>
              <a:t>      Значительную </a:t>
            </a:r>
            <a:r>
              <a:rPr lang="ru-RU" sz="1300" dirty="0">
                <a:latin typeface="Times New Roman" pitchFamily="18" charset="0"/>
              </a:rPr>
              <a:t>часть запросов составляют личные заявления граждан по выдаче повторных свидетельств о регистрации актов гражданского состояния</a:t>
            </a:r>
            <a:r>
              <a:rPr lang="ru-RU" sz="1300" dirty="0" smtClean="0">
                <a:latin typeface="Times New Roman" pitchFamily="18" charset="0"/>
              </a:rPr>
              <a:t>. В 2012 году количество исполненных запросов составило 7030.</a:t>
            </a:r>
            <a:endParaRPr lang="ru-RU" sz="13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200" dirty="0">
                <a:latin typeface="Times New Roman" pitchFamily="18" charset="0"/>
              </a:rPr>
              <a:t>	</a:t>
            </a:r>
            <a:endParaRPr lang="ru-RU" sz="12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200" dirty="0" smtClean="0">
                <a:latin typeface="Times New Roman" pitchFamily="18" charset="0"/>
              </a:rPr>
              <a:t>	</a:t>
            </a:r>
            <a:endParaRPr lang="ru-RU" sz="1200" dirty="0">
              <a:latin typeface="Times New Roman" pitchFamily="18" charset="0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706594"/>
            <a:ext cx="309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3000372" y="4683918"/>
            <a:ext cx="5762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ru-RU" sz="1000" dirty="0">
                <a:latin typeface="Times New Roman" pitchFamily="18" charset="0"/>
              </a:rPr>
              <a:t>годы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923925" y="994106"/>
            <a:ext cx="1841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29000" y="10009644"/>
            <a:ext cx="357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19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10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39285572"/>
              </p:ext>
            </p:extLst>
          </p:nvPr>
        </p:nvGraphicFramePr>
        <p:xfrm>
          <a:off x="-285776" y="5612610"/>
          <a:ext cx="3786214" cy="3929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0" y="5688608"/>
            <a:ext cx="1196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800" dirty="0" smtClean="0"/>
              <a:t>Кол-во запросов</a:t>
            </a:r>
            <a:endParaRPr lang="ru-RU" sz="800" dirty="0"/>
          </a:p>
        </p:txBody>
      </p:sp>
      <p:sp>
        <p:nvSpPr>
          <p:cNvPr id="21" name="TextBox 20"/>
          <p:cNvSpPr txBox="1"/>
          <p:nvPr/>
        </p:nvSpPr>
        <p:spPr>
          <a:xfrm>
            <a:off x="404664" y="5112546"/>
            <a:ext cx="2952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300" b="1" dirty="0" smtClean="0">
                <a:latin typeface="Times New Roman" pitchFamily="18" charset="0"/>
              </a:rPr>
              <a:t>Исполнение запросов учреждений  и обращений граждан</a:t>
            </a:r>
            <a:r>
              <a:rPr lang="en-US" sz="1300" b="1" dirty="0" smtClean="0">
                <a:latin typeface="Times New Roman" pitchFamily="18" charset="0"/>
              </a:rPr>
              <a:t> </a:t>
            </a:r>
            <a:r>
              <a:rPr lang="ru-RU" sz="1300" b="1" dirty="0" smtClean="0">
                <a:latin typeface="Times New Roman" pitchFamily="18" charset="0"/>
              </a:rPr>
              <a:t> в 2010 - 2012 гг.</a:t>
            </a:r>
            <a:endParaRPr lang="ru-RU" sz="13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42852" y="1254892"/>
            <a:ext cx="857256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количество</a:t>
            </a:r>
          </a:p>
          <a:p>
            <a:pPr>
              <a:buNone/>
            </a:pPr>
            <a:r>
              <a:rPr lang="ru-RU" sz="800" dirty="0" smtClean="0"/>
              <a:t>запросов</a:t>
            </a:r>
            <a:endParaRPr lang="ru-RU" sz="800" dirty="0"/>
          </a:p>
        </p:txBody>
      </p:sp>
      <p:sp>
        <p:nvSpPr>
          <p:cNvPr id="22" name="TextBox 1"/>
          <p:cNvSpPr txBox="1"/>
          <p:nvPr/>
        </p:nvSpPr>
        <p:spPr>
          <a:xfrm>
            <a:off x="3128312" y="8352902"/>
            <a:ext cx="479285" cy="26191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800" dirty="0" smtClean="0"/>
              <a:t>годы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-171399" y="720058"/>
            <a:ext cx="4077072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buFontTx/>
              <a:buNone/>
            </a:pPr>
            <a:r>
              <a:rPr lang="ru-RU" sz="1300" b="1" dirty="0">
                <a:solidFill>
                  <a:schemeClr val="tx2"/>
                </a:solidFill>
                <a:latin typeface="Times New Roman" pitchFamily="18" charset="0"/>
              </a:rPr>
              <a:t>Количество отметок, исправлений и изменений </a:t>
            </a:r>
            <a:r>
              <a:rPr lang="ru-RU" sz="1300" b="1" dirty="0" smtClean="0">
                <a:solidFill>
                  <a:schemeClr val="tx2"/>
                </a:solidFill>
                <a:latin typeface="Times New Roman" pitchFamily="18" charset="0"/>
              </a:rPr>
              <a:t>внесены </a:t>
            </a:r>
            <a:r>
              <a:rPr lang="ru-RU" sz="1300" b="1" dirty="0">
                <a:solidFill>
                  <a:schemeClr val="tx2"/>
                </a:solidFill>
                <a:latin typeface="Times New Roman" pitchFamily="18" charset="0"/>
              </a:rPr>
              <a:t>в актовые </a:t>
            </a:r>
            <a:r>
              <a:rPr lang="ru-RU" sz="1300" b="1" dirty="0" smtClean="0">
                <a:solidFill>
                  <a:schemeClr val="tx2"/>
                </a:solidFill>
                <a:latin typeface="Times New Roman" pitchFamily="18" charset="0"/>
              </a:rPr>
              <a:t>записи в 2008 - 2012 </a:t>
            </a:r>
            <a:r>
              <a:rPr lang="ru-RU" sz="1300" b="1" dirty="0">
                <a:solidFill>
                  <a:schemeClr val="tx2"/>
                </a:solidFill>
                <a:latin typeface="Times New Roman" pitchFamily="18" charset="0"/>
              </a:rPr>
              <a:t>гг.</a:t>
            </a:r>
          </a:p>
        </p:txBody>
      </p:sp>
      <p:graphicFrame>
        <p:nvGraphicFramePr>
          <p:cNvPr id="13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481810512"/>
              </p:ext>
            </p:extLst>
          </p:nvPr>
        </p:nvGraphicFramePr>
        <p:xfrm>
          <a:off x="2" y="3755223"/>
          <a:ext cx="5678487" cy="263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06682908"/>
              </p:ext>
            </p:extLst>
          </p:nvPr>
        </p:nvGraphicFramePr>
        <p:xfrm>
          <a:off x="0" y="1118343"/>
          <a:ext cx="5327650" cy="24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554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3500439" y="826266"/>
            <a:ext cx="3081345" cy="8475726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1200" dirty="0">
                <a:latin typeface="Times New Roman" pitchFamily="18" charset="0"/>
              </a:rPr>
              <a:t>	</a:t>
            </a:r>
            <a:endParaRPr lang="ru-RU" sz="12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200" dirty="0" smtClean="0">
                <a:latin typeface="Times New Roman" pitchFamily="18" charset="0"/>
              </a:rPr>
              <a:t>	      </a:t>
            </a:r>
            <a:r>
              <a:rPr lang="ru-RU" sz="1300" dirty="0" smtClean="0">
                <a:latin typeface="Times New Roman" pitchFamily="18" charset="0"/>
              </a:rPr>
              <a:t>Значительный </a:t>
            </a:r>
            <a:r>
              <a:rPr lang="ru-RU" sz="1300" dirty="0">
                <a:latin typeface="Times New Roman" pitchFamily="18" charset="0"/>
              </a:rPr>
              <a:t>объем  работы </a:t>
            </a:r>
            <a:r>
              <a:rPr lang="ru-RU" sz="1300" dirty="0" smtClean="0">
                <a:latin typeface="Times New Roman" pitchFamily="18" charset="0"/>
              </a:rPr>
              <a:t>Управления ЗАГС Кабинета Министров Республики Татарстан </a:t>
            </a:r>
            <a:r>
              <a:rPr lang="ru-RU" sz="1300" dirty="0">
                <a:latin typeface="Times New Roman" pitchFamily="18" charset="0"/>
              </a:rPr>
              <a:t>составляет внесение исправлений и изменений  в актовые записи всех видов по извещениям и материалам, поступающим из органов ЗАГС.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300" dirty="0">
                <a:latin typeface="Times New Roman" pitchFamily="18" charset="0"/>
              </a:rPr>
              <a:t>	</a:t>
            </a:r>
            <a:r>
              <a:rPr lang="ru-RU" sz="1300" dirty="0" smtClean="0">
                <a:latin typeface="Times New Roman" pitchFamily="18" charset="0"/>
              </a:rPr>
              <a:t>      В 2012 </a:t>
            </a:r>
            <a:r>
              <a:rPr lang="ru-RU" sz="1300" dirty="0">
                <a:latin typeface="Times New Roman" pitchFamily="18" charset="0"/>
              </a:rPr>
              <a:t>году </a:t>
            </a:r>
            <a:r>
              <a:rPr lang="ru-RU" sz="1300" dirty="0" smtClean="0">
                <a:latin typeface="Times New Roman" pitchFamily="18" charset="0"/>
              </a:rPr>
              <a:t>всего внесено 32163 исправления </a:t>
            </a:r>
            <a:r>
              <a:rPr lang="ru-RU" sz="1300" dirty="0">
                <a:latin typeface="Times New Roman" pitchFamily="18" charset="0"/>
              </a:rPr>
              <a:t>и </a:t>
            </a:r>
            <a:r>
              <a:rPr lang="ru-RU" sz="1300" dirty="0" smtClean="0">
                <a:latin typeface="Times New Roman" pitchFamily="18" charset="0"/>
              </a:rPr>
              <a:t>изменения, </a:t>
            </a:r>
            <a:r>
              <a:rPr lang="ru-RU" sz="1300" dirty="0">
                <a:latin typeface="Times New Roman" pitchFamily="18" charset="0"/>
              </a:rPr>
              <a:t>а также отметок в  записи актов гражданского состояния.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300" dirty="0">
                <a:latin typeface="Times New Roman" pitchFamily="18" charset="0"/>
              </a:rPr>
              <a:t>	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sz="13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13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300" dirty="0">
                <a:latin typeface="Times New Roman" pitchFamily="18" charset="0"/>
              </a:rPr>
              <a:t>	</a:t>
            </a:r>
            <a:r>
              <a:rPr lang="ru-RU" sz="1300" dirty="0" smtClean="0">
                <a:latin typeface="Times New Roman" pitchFamily="18" charset="0"/>
              </a:rPr>
              <a:t>      В 2012 году переплетено 676 </a:t>
            </a:r>
            <a:r>
              <a:rPr lang="ru-RU" sz="1300" dirty="0">
                <a:latin typeface="Times New Roman" pitchFamily="18" charset="0"/>
              </a:rPr>
              <a:t>томов книг </a:t>
            </a:r>
            <a:r>
              <a:rPr lang="ru-RU" sz="1300" dirty="0" smtClean="0">
                <a:latin typeface="Times New Roman" pitchFamily="18" charset="0"/>
              </a:rPr>
              <a:t>вторых экземпляров актовых </a:t>
            </a:r>
            <a:r>
              <a:rPr lang="ru-RU" sz="1300" dirty="0">
                <a:latin typeface="Times New Roman" pitchFamily="18" charset="0"/>
              </a:rPr>
              <a:t>записей, поступивших из органов ЗАГС республики за </a:t>
            </a:r>
            <a:r>
              <a:rPr lang="ru-RU" sz="1300" dirty="0" smtClean="0">
                <a:latin typeface="Times New Roman" pitchFamily="18" charset="0"/>
              </a:rPr>
              <a:t>2011 </a:t>
            </a:r>
            <a:r>
              <a:rPr lang="ru-RU" sz="1300" dirty="0">
                <a:latin typeface="Times New Roman" pitchFamily="18" charset="0"/>
              </a:rPr>
              <a:t>год. Записи актов гражданского состояния собраны и сброшюрованы в книги в хронологическом порядке по </a:t>
            </a:r>
            <a:r>
              <a:rPr lang="ru-RU" sz="1300" dirty="0" smtClean="0">
                <a:latin typeface="Times New Roman" pitchFamily="18" charset="0"/>
              </a:rPr>
              <a:t>муниципальным районам </a:t>
            </a:r>
            <a:r>
              <a:rPr lang="ru-RU" sz="1300" dirty="0">
                <a:latin typeface="Times New Roman" pitchFamily="18" charset="0"/>
              </a:rPr>
              <a:t>и </a:t>
            </a:r>
            <a:r>
              <a:rPr lang="ru-RU" sz="1300" dirty="0" smtClean="0">
                <a:latin typeface="Times New Roman" pitchFamily="18" charset="0"/>
              </a:rPr>
              <a:t>городским округам. </a:t>
            </a:r>
            <a:r>
              <a:rPr lang="ru-RU" sz="1300" dirty="0">
                <a:latin typeface="Times New Roman" pitchFamily="18" charset="0"/>
              </a:rPr>
              <a:t>К каждой книге составлен  титульный </a:t>
            </a:r>
            <a:r>
              <a:rPr lang="ru-RU" sz="1300" dirty="0" smtClean="0">
                <a:latin typeface="Times New Roman" pitchFamily="18" charset="0"/>
              </a:rPr>
              <a:t>лист с </a:t>
            </a:r>
            <a:r>
              <a:rPr lang="ru-RU" sz="1300" dirty="0">
                <a:latin typeface="Times New Roman" pitchFamily="18" charset="0"/>
              </a:rPr>
              <a:t>указанием наименования органа </a:t>
            </a:r>
            <a:r>
              <a:rPr lang="ru-RU" sz="1300" dirty="0" smtClean="0">
                <a:latin typeface="Times New Roman" pitchFamily="18" charset="0"/>
              </a:rPr>
              <a:t>ЗАГС, внутренняя опись и лист-заверитель с указанием количества  актовых записей в книге. </a:t>
            </a:r>
            <a:endParaRPr lang="ru-RU" sz="1300" dirty="0">
              <a:latin typeface="Times New Roman" pitchFamily="18" charset="0"/>
            </a:endParaRPr>
          </a:p>
          <a:p>
            <a:pPr algn="just">
              <a:buFontTx/>
              <a:buNone/>
            </a:pPr>
            <a:endParaRPr lang="ru-RU" sz="1200" dirty="0">
              <a:latin typeface="Times New Roman" pitchFamily="18" charset="0"/>
            </a:endParaRPr>
          </a:p>
          <a:p>
            <a:pPr algn="just">
              <a:buFontTx/>
              <a:buNone/>
            </a:pPr>
            <a:endParaRPr lang="ru-RU" sz="1200" dirty="0">
              <a:latin typeface="Times New Roman" pitchFamily="18" charset="0"/>
            </a:endParaRPr>
          </a:p>
          <a:p>
            <a:pPr algn="just">
              <a:buFontTx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algn="just">
              <a:buFontTx/>
              <a:buNone/>
            </a:pPr>
            <a:endParaRPr lang="ru-RU" sz="1200" dirty="0">
              <a:latin typeface="Times New Roman" pitchFamily="18" charset="0"/>
            </a:endParaRPr>
          </a:p>
          <a:p>
            <a:pPr algn="just">
              <a:buFontTx/>
              <a:buNone/>
            </a:pPr>
            <a:endParaRPr lang="ru-RU" sz="1200" dirty="0">
              <a:latin typeface="Times New Roman" pitchFamily="18" charset="0"/>
            </a:endParaRPr>
          </a:p>
          <a:p>
            <a:pPr algn="just">
              <a:buFontTx/>
              <a:buNone/>
            </a:pPr>
            <a:endParaRPr lang="ru-RU" sz="1200" dirty="0">
              <a:latin typeface="Times New Roman" pitchFamily="18" charset="0"/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3706594"/>
            <a:ext cx="309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571480" y="3683786"/>
            <a:ext cx="2735262" cy="32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1300" b="1" dirty="0">
                <a:solidFill>
                  <a:schemeClr val="tx2"/>
                </a:solidFill>
                <a:latin typeface="Times New Roman" pitchFamily="18" charset="0"/>
              </a:rPr>
              <a:t>Переплет книг актовых записей</a:t>
            </a:r>
            <a:br>
              <a:rPr lang="ru-RU" sz="13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300" b="1" dirty="0" smtClean="0">
                <a:solidFill>
                  <a:schemeClr val="tx2"/>
                </a:solidFill>
                <a:latin typeface="Times New Roman" pitchFamily="18" charset="0"/>
              </a:rPr>
              <a:t>в  2008 - 2012 </a:t>
            </a:r>
            <a:r>
              <a:rPr lang="ru-RU" sz="1300" b="1" dirty="0">
                <a:solidFill>
                  <a:schemeClr val="tx2"/>
                </a:solidFill>
                <a:latin typeface="Times New Roman" pitchFamily="18" charset="0"/>
              </a:rPr>
              <a:t>гг.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3000372" y="3183721"/>
            <a:ext cx="5762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ru-RU" sz="1000" dirty="0">
                <a:latin typeface="Times New Roman" pitchFamily="18" charset="0"/>
              </a:rPr>
              <a:t>годы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923925" y="994106"/>
            <a:ext cx="1841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ru-RU"/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214290" y="1326330"/>
            <a:ext cx="785818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ru-RU" sz="900" dirty="0" smtClean="0">
                <a:latin typeface="Times New Roman" pitchFamily="18" charset="0"/>
              </a:rPr>
              <a:t>количество </a:t>
            </a:r>
            <a:endParaRPr lang="ru-RU" sz="900" dirty="0">
              <a:latin typeface="Times New Roman" pitchFamily="18" charset="0"/>
            </a:endParaRP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3143250" y="5898365"/>
            <a:ext cx="72072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ru-RU" sz="1000" dirty="0">
                <a:latin typeface="Times New Roman" pitchFamily="18" charset="0"/>
              </a:rPr>
              <a:t>годы</a:t>
            </a: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142854" y="3969538"/>
            <a:ext cx="805029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ru-RU" sz="1000" dirty="0" smtClean="0">
                <a:latin typeface="Times New Roman" pitchFamily="18" charset="0"/>
              </a:rPr>
              <a:t>количество</a:t>
            </a:r>
            <a:endParaRPr lang="ru-RU" sz="1000" dirty="0"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10009644"/>
            <a:ext cx="357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0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87246962"/>
              </p:ext>
            </p:extLst>
          </p:nvPr>
        </p:nvGraphicFramePr>
        <p:xfrm>
          <a:off x="-142900" y="7041372"/>
          <a:ext cx="5035546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857628" y="6469865"/>
            <a:ext cx="2714644" cy="336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1300" dirty="0">
                <a:latin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</a:rPr>
              <a:t>      Управление ЗАГС  Кабинета Министров Республики Татарстан осуществляет </a:t>
            </a:r>
            <a:r>
              <a:rPr lang="ru-RU" sz="1300" dirty="0">
                <a:latin typeface="Times New Roman" pitchFamily="18" charset="0"/>
              </a:rPr>
              <a:t>проставление штампа </a:t>
            </a:r>
            <a:r>
              <a:rPr lang="ru-RU" sz="1300" dirty="0" err="1">
                <a:latin typeface="Times New Roman" pitchFamily="18" charset="0"/>
              </a:rPr>
              <a:t>апостиль</a:t>
            </a:r>
            <a:r>
              <a:rPr lang="ru-RU" sz="1300" dirty="0">
                <a:latin typeface="Times New Roman" pitchFamily="18" charset="0"/>
              </a:rPr>
              <a:t> на документы граждан, выезжающих за пределы </a:t>
            </a:r>
            <a:r>
              <a:rPr lang="ru-RU" sz="1300" dirty="0" smtClean="0">
                <a:latin typeface="Times New Roman" pitchFamily="18" charset="0"/>
              </a:rPr>
              <a:t>России, </a:t>
            </a:r>
            <a:r>
              <a:rPr lang="ru-RU" sz="1300" dirty="0">
                <a:latin typeface="Times New Roman" pitchFamily="18" charset="0"/>
              </a:rPr>
              <a:t>в страны – участницы Гаагской Конвенции 1961 г.     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300" dirty="0" smtClean="0">
                <a:latin typeface="Times New Roman" pitchFamily="18" charset="0"/>
              </a:rPr>
              <a:t>      </a:t>
            </a:r>
            <a:r>
              <a:rPr lang="ru-RU" sz="1300" dirty="0" err="1" smtClean="0">
                <a:latin typeface="Times New Roman" pitchFamily="18" charset="0"/>
              </a:rPr>
              <a:t>Апостиль</a:t>
            </a:r>
            <a:r>
              <a:rPr lang="ru-RU" sz="1300" dirty="0" smtClean="0">
                <a:latin typeface="Times New Roman" pitchFamily="18" charset="0"/>
              </a:rPr>
              <a:t> (удостоверительная надпись) проставляется на документе и удостоверяет подлинность подписи, качество, в котором выступает лицо, подписавшее документ, и подлинность печати и штампа, которыми он скреплен.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300" dirty="0" smtClean="0">
                <a:latin typeface="Times New Roman" pitchFamily="18" charset="0"/>
              </a:rPr>
              <a:t>      По итогам 2012 года </a:t>
            </a:r>
            <a:r>
              <a:rPr lang="ru-RU" sz="1300" dirty="0" err="1" smtClean="0">
                <a:latin typeface="Times New Roman" pitchFamily="18" charset="0"/>
              </a:rPr>
              <a:t>апостиль</a:t>
            </a:r>
            <a:r>
              <a:rPr lang="ru-RU" sz="1300" dirty="0" smtClean="0">
                <a:latin typeface="Times New Roman" pitchFamily="18" charset="0"/>
              </a:rPr>
              <a:t> был проставлен на 862 документа, что на 10 меньше (1,2%) прошлого года.</a:t>
            </a:r>
          </a:p>
          <a:p>
            <a:pPr>
              <a:buNone/>
            </a:pPr>
            <a:endParaRPr lang="ru-RU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500042" y="6469869"/>
            <a:ext cx="300039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Проставление штампа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апостиль</a:t>
            </a: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  2008 - 2012 гг.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071812" y="9184512"/>
            <a:ext cx="72072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ru-RU" sz="1000" dirty="0">
                <a:latin typeface="Times New Roman" pitchFamily="18" charset="0"/>
              </a:rPr>
              <a:t>годы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214290" y="6827058"/>
            <a:ext cx="805029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ru-RU" sz="1000" dirty="0" smtClean="0">
                <a:latin typeface="Times New Roman" pitchFamily="18" charset="0"/>
              </a:rPr>
              <a:t>количество</a:t>
            </a:r>
            <a:endParaRPr lang="ru-RU" sz="1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3717033" y="288008"/>
            <a:ext cx="2889472" cy="918499"/>
          </a:xfrm>
        </p:spPr>
        <p:txBody>
          <a:bodyPr/>
          <a:lstStyle/>
          <a:p>
            <a:r>
              <a:rPr lang="ru-RU" sz="1400" b="1" dirty="0" smtClean="0">
                <a:latin typeface="Times New Roman" pitchFamily="18" charset="0"/>
              </a:rPr>
              <a:t>Районы и города  республики  с  </a:t>
            </a:r>
            <a:r>
              <a:rPr lang="ru-RU" sz="1400" b="1" dirty="0">
                <a:latin typeface="Times New Roman" pitchFamily="18" charset="0"/>
              </a:rPr>
              <a:t>максимальной </a:t>
            </a:r>
            <a:r>
              <a:rPr lang="ru-RU" sz="1400" b="1" dirty="0" smtClean="0">
                <a:latin typeface="Times New Roman" pitchFamily="18" charset="0"/>
              </a:rPr>
              <a:t>численностью регистрации рождения на 1 тыс. населения  республики в  2012 г.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429000" y="1224112"/>
            <a:ext cx="3240360" cy="7848872"/>
          </a:xfrm>
        </p:spPr>
        <p:txBody>
          <a:bodyPr/>
          <a:lstStyle/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</a:rPr>
              <a:t>	         </a:t>
            </a:r>
            <a:r>
              <a:rPr lang="ru-RU" sz="1400" dirty="0" smtClean="0">
                <a:latin typeface="Times New Roman" pitchFamily="18" charset="0"/>
              </a:rPr>
              <a:t>В г. Казани регистрация актов о рождении в сравнении с 2011 годом увеличилась на 12%, в          г. Набережные Челны – на 14%. В районах республики отмечено увеличение числа регистрации актов о рождении на уровне 5%.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</a:rPr>
              <a:t>               По итогам 2012 года в среднем в республике на 1000 человек населения пришлось 14,7 актов о рождении (13,6 - в 2011 году). В то же время, в г. Казани количество актов о рождении на 1000 человек населения составило 17,7; в            г. Набережные Челны – 16,8; в районах республики – 12,6 актов.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</a:rPr>
              <a:t>                Среди районов республики наивысшие показатели отмечены в: 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</a:rPr>
              <a:t>	- Альметьевском – 15,9; 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</a:rPr>
              <a:t>	- </a:t>
            </a:r>
            <a:r>
              <a:rPr lang="ru-RU" sz="1400" dirty="0" err="1" smtClean="0">
                <a:latin typeface="Times New Roman" pitchFamily="18" charset="0"/>
              </a:rPr>
              <a:t>Елабужском</a:t>
            </a:r>
            <a:r>
              <a:rPr lang="ru-RU" sz="1400" dirty="0" smtClean="0">
                <a:latin typeface="Times New Roman" pitchFamily="18" charset="0"/>
              </a:rPr>
              <a:t> – 15,5; 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</a:rPr>
              <a:t>	- Нижнекамском – 15,1; 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</a:rPr>
              <a:t>	- </a:t>
            </a:r>
            <a:r>
              <a:rPr lang="ru-RU" sz="1400" dirty="0" err="1" smtClean="0">
                <a:latin typeface="Times New Roman" pitchFamily="18" charset="0"/>
              </a:rPr>
              <a:t>Кукморском</a:t>
            </a:r>
            <a:r>
              <a:rPr lang="ru-RU" sz="1400" dirty="0" smtClean="0">
                <a:latin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</a:rPr>
              <a:t>Тукаевском</a:t>
            </a:r>
            <a:r>
              <a:rPr lang="ru-RU" sz="1400" dirty="0" smtClean="0">
                <a:latin typeface="Times New Roman" pitchFamily="18" charset="0"/>
              </a:rPr>
              <a:t> муниципальных районах – 15 актов. 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</a:rPr>
              <a:t>	        Наименьшие показатели регистрации актов о рождении на 1000 человек населения отмечены в следующих районах республики: - </a:t>
            </a:r>
            <a:r>
              <a:rPr lang="ru-RU" sz="1400" dirty="0" err="1" smtClean="0">
                <a:latin typeface="Times New Roman" pitchFamily="18" charset="0"/>
              </a:rPr>
              <a:t>Кайбицком</a:t>
            </a:r>
            <a:r>
              <a:rPr lang="ru-RU" sz="1400" dirty="0" smtClean="0">
                <a:latin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</a:rPr>
              <a:t>Тетюшском</a:t>
            </a:r>
            <a:r>
              <a:rPr lang="ru-RU" sz="1400" dirty="0" smtClean="0">
                <a:latin typeface="Times New Roman" pitchFamily="18" charset="0"/>
              </a:rPr>
              <a:t> – 7,9;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</a:rPr>
              <a:t>	- </a:t>
            </a:r>
            <a:r>
              <a:rPr lang="ru-RU" sz="1400" dirty="0" err="1" smtClean="0">
                <a:latin typeface="Times New Roman" pitchFamily="18" charset="0"/>
              </a:rPr>
              <a:t>Камско-Устьинском</a:t>
            </a:r>
            <a:r>
              <a:rPr lang="ru-RU" sz="1400" dirty="0" smtClean="0">
                <a:latin typeface="Times New Roman" pitchFamily="18" charset="0"/>
              </a:rPr>
              <a:t> – 8,1;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</a:rPr>
              <a:t>	- </a:t>
            </a:r>
            <a:r>
              <a:rPr lang="ru-RU" sz="1400" dirty="0" err="1" smtClean="0">
                <a:latin typeface="Times New Roman" pitchFamily="18" charset="0"/>
              </a:rPr>
              <a:t>Дрожжановском</a:t>
            </a:r>
            <a:r>
              <a:rPr lang="ru-RU" sz="1400" dirty="0" smtClean="0">
                <a:latin typeface="Times New Roman" pitchFamily="18" charset="0"/>
              </a:rPr>
              <a:t> – 8,3,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</a:rPr>
              <a:t>	- Спасском – 8,5;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</a:rPr>
              <a:t>	- </a:t>
            </a:r>
            <a:r>
              <a:rPr lang="ru-RU" sz="1400" dirty="0" err="1" smtClean="0">
                <a:latin typeface="Times New Roman" pitchFamily="18" charset="0"/>
              </a:rPr>
              <a:t>Апастовском</a:t>
            </a:r>
            <a:r>
              <a:rPr lang="ru-RU" sz="1400" dirty="0" smtClean="0">
                <a:latin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</a:rPr>
              <a:t>Пестречинском</a:t>
            </a:r>
            <a:r>
              <a:rPr lang="ru-RU" sz="1400" dirty="0" smtClean="0">
                <a:latin typeface="Times New Roman" pitchFamily="18" charset="0"/>
              </a:rPr>
              <a:t> муниципальных районах – 8,6 актов.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</a:rPr>
              <a:t>	       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</a:rPr>
              <a:t>	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</a:rPr>
              <a:t>	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algn="just">
              <a:spcBef>
                <a:spcPts val="0"/>
              </a:spcBef>
              <a:buFontTx/>
              <a:buNone/>
            </a:pPr>
            <a:r>
              <a:rPr lang="ru-RU" sz="1300" dirty="0" smtClean="0">
                <a:latin typeface="Times New Roman" pitchFamily="18" charset="0"/>
              </a:rPr>
              <a:t>	</a:t>
            </a:r>
            <a:endParaRPr lang="ru-RU" sz="1300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200" dirty="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62" y="9825703"/>
            <a:ext cx="285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ru-RU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10009644"/>
            <a:ext cx="285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3</a:t>
            </a:r>
            <a:endParaRPr lang="ru-RU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0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04664" y="504034"/>
            <a:ext cx="3000396" cy="35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Регистрация рождения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районам и городским округам РТ в 2012 г.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5976640"/>
          <a:ext cx="385762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620688" y="6336680"/>
          <a:ext cx="3528392" cy="4104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" y="1008088"/>
            <a:ext cx="85472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ts val="0"/>
              </a:spcBef>
              <a:buFontTx/>
              <a:buNone/>
            </a:pPr>
            <a:r>
              <a:rPr lang="ru-RU" sz="900" dirty="0" smtClean="0">
                <a:latin typeface="Times New Roman" pitchFamily="18" charset="0"/>
              </a:rPr>
              <a:t>Кол-во актов </a:t>
            </a:r>
          </a:p>
          <a:p>
            <a:pPr marL="342900" indent="-342900">
              <a:spcBef>
                <a:spcPts val="0"/>
              </a:spcBef>
              <a:buFontTx/>
              <a:buNone/>
            </a:pPr>
            <a:r>
              <a:rPr lang="ru-RU" sz="900" dirty="0" smtClean="0">
                <a:latin typeface="Times New Roman" pitchFamily="18" charset="0"/>
              </a:rPr>
              <a:t>о рождении</a:t>
            </a: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0" y="1440136"/>
          <a:ext cx="385762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/>
          <p:cNvGraphicFramePr/>
          <p:nvPr/>
        </p:nvGraphicFramePr>
        <p:xfrm>
          <a:off x="476672" y="1800176"/>
          <a:ext cx="338437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" y="5616600"/>
            <a:ext cx="85472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ts val="0"/>
              </a:spcBef>
              <a:buFontTx/>
              <a:buNone/>
            </a:pPr>
            <a:r>
              <a:rPr lang="ru-RU" sz="900" dirty="0" smtClean="0">
                <a:latin typeface="Times New Roman" pitchFamily="18" charset="0"/>
              </a:rPr>
              <a:t>Кол-во актов </a:t>
            </a:r>
          </a:p>
          <a:p>
            <a:pPr marL="342900" indent="-342900">
              <a:spcBef>
                <a:spcPts val="0"/>
              </a:spcBef>
              <a:buFontTx/>
              <a:buNone/>
            </a:pPr>
            <a:r>
              <a:rPr lang="ru-RU" sz="900" dirty="0" smtClean="0">
                <a:latin typeface="Times New Roman" pitchFamily="18" charset="0"/>
              </a:rPr>
              <a:t>о рождении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85728" y="1183455"/>
          <a:ext cx="3791344" cy="788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285728" y="3612346"/>
          <a:ext cx="4151384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Содержимое 3"/>
          <p:cNvSpPr txBox="1">
            <a:spLocks/>
          </p:cNvSpPr>
          <p:nvPr/>
        </p:nvSpPr>
        <p:spPr bwMode="auto">
          <a:xfrm>
            <a:off x="3645024" y="2304232"/>
            <a:ext cx="3096344" cy="537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ts val="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Одним из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основных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социальных показателей является уровень естественного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прироста (убыли)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населения, т.е. разница между количеством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родившихся и умерших.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spcBef>
                <a:spcPts val="312"/>
              </a:spcBef>
              <a:buNone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итогам 2012 года в Республике Татарстан зарегистрировано 56005 актов о рождении и 46579 актов о смерти.</a:t>
            </a:r>
          </a:p>
          <a:p>
            <a:pPr marL="342900" lvl="0" indent="-342900" algn="just">
              <a:lnSpc>
                <a:spcPct val="80000"/>
              </a:lnSpc>
              <a:spcBef>
                <a:spcPts val="312"/>
              </a:spcBef>
              <a:buNone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      Так,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2012 год количество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составленных актов о рождении превысило количество актов о смерти на </a:t>
            </a:r>
            <a:r>
              <a:rPr lang="ru-RU" sz="1400" noProof="0" dirty="0" smtClean="0">
                <a:latin typeface="Times New Roman" pitchFamily="18" charset="0"/>
                <a:cs typeface="Times New Roman" pitchFamily="18" charset="0"/>
              </a:rPr>
              <a:t>9426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(56005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против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46579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lvl="0" indent="-342900" algn="just">
              <a:lnSpc>
                <a:spcPct val="80000"/>
              </a:lnSpc>
              <a:spcBef>
                <a:spcPts val="312"/>
              </a:spcBef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indent="-342900" algn="just">
              <a:lnSpc>
                <a:spcPct val="80000"/>
              </a:lnSpc>
              <a:spcBef>
                <a:spcPts val="312"/>
              </a:spcBef>
              <a:buNone/>
              <a:defRPr/>
            </a:pP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Положительный естественный прирост населения был достигнут в городских округах Казань и Набережные Челны, а также в Альметьевском,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Балтасинском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Елабужском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Кукморском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Нижнекамском,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Сабинском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Тукаевском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муниципальных районах республики. К сожалению, в остальных муниципальных районах республики уровень регистрации смерти превышает уровень регистрации рождения.</a:t>
            </a:r>
          </a:p>
          <a:p>
            <a:pPr marL="342900" lvl="0" indent="-342900" algn="just">
              <a:lnSpc>
                <a:spcPct val="80000"/>
              </a:lnSpc>
              <a:spcBef>
                <a:spcPts val="312"/>
              </a:spcBef>
              <a:buNone/>
              <a:defRPr/>
            </a:pPr>
            <a:endParaRPr kumimoji="0" lang="ru-RU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spcBef>
                <a:spcPts val="312"/>
              </a:spcBef>
              <a:buNone/>
              <a:defRPr/>
            </a:pP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	     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ts val="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10009644"/>
            <a:ext cx="357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21</a:t>
            </a:r>
            <a:endParaRPr lang="ru-RU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0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980728" y="792066"/>
            <a:ext cx="4947462" cy="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Динамика демографической ситуации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Республике Татарстан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2005 - 2012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Rectangle 97"/>
          <p:cNvSpPr>
            <a:spLocks noChangeArrowheads="1"/>
          </p:cNvSpPr>
          <p:nvPr/>
        </p:nvSpPr>
        <p:spPr bwMode="auto">
          <a:xfrm>
            <a:off x="571480" y="5755488"/>
            <a:ext cx="219932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800" dirty="0" smtClean="0">
              <a:cs typeface="Times New Roman" pitchFamily="18" charset="0"/>
            </a:endParaRPr>
          </a:p>
          <a:p>
            <a:endParaRPr lang="ru-RU" sz="800" dirty="0" smtClean="0"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1285860" y="1254895"/>
            <a:ext cx="4338432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buNone/>
              <a:tabLst>
                <a:tab pos="2124075" algn="ctr"/>
                <a:tab pos="4248150" algn="r"/>
              </a:tabLst>
            </a:pPr>
            <a:r>
              <a:rPr lang="ru-RU" sz="1400" b="1" dirty="0"/>
              <a:t>ОСНОВНЫЕ СТАТИСТИЧЕСКИЕ ПОКАЗАТЕЛИ </a:t>
            </a:r>
            <a:endParaRPr lang="ru-RU" sz="1400" dirty="0"/>
          </a:p>
          <a:p>
            <a:pPr algn="ctr">
              <a:buNone/>
              <a:tabLst>
                <a:tab pos="2124075" algn="ctr"/>
                <a:tab pos="4248150" algn="r"/>
              </a:tabLst>
            </a:pPr>
            <a:r>
              <a:rPr lang="ru-RU" sz="1400" dirty="0"/>
              <a:t>работы органов ЗАГС Республики </a:t>
            </a:r>
            <a:r>
              <a:rPr lang="ru-RU" sz="1400" dirty="0" smtClean="0"/>
              <a:t>Татарстан</a:t>
            </a:r>
            <a:endParaRPr lang="ru-RU" sz="1400" dirty="0"/>
          </a:p>
        </p:txBody>
      </p:sp>
      <p:graphicFrame>
        <p:nvGraphicFramePr>
          <p:cNvPr id="2255" name="Group 207"/>
          <p:cNvGraphicFramePr>
            <a:graphicFrameLocks noGrp="1"/>
          </p:cNvGraphicFramePr>
          <p:nvPr/>
        </p:nvGraphicFramePr>
        <p:xfrm>
          <a:off x="285730" y="1897835"/>
          <a:ext cx="6455638" cy="4639340"/>
        </p:xfrm>
        <a:graphic>
          <a:graphicData uri="http://schemas.openxmlformats.org/drawingml/2006/table">
            <a:tbl>
              <a:tblPr/>
              <a:tblGrid>
                <a:gridCol w="548978"/>
                <a:gridCol w="829307"/>
                <a:gridCol w="580330"/>
                <a:gridCol w="599759"/>
                <a:gridCol w="746052"/>
                <a:gridCol w="764828"/>
                <a:gridCol w="855714"/>
                <a:gridCol w="594566"/>
                <a:gridCol w="936104"/>
              </a:tblGrid>
              <a:tr h="772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Рождение</a:t>
                      </a: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Брак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Развод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Смерть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Усынов-ление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Установ-ление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отцов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ства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имени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Разница между количеством актов о рождении и смерти </a:t>
                      </a: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2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51068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44589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41871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42286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39644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38349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37742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37563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35378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35606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36151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39472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39523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37613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37787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41239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44926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47143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49512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51391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56005</a:t>
                      </a: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27091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28533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26954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26197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21631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23357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20352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21544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21480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24138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25139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26471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26969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27997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32795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29497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29392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31435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33172</a:t>
                      </a: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13225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14798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14976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14536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12051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12280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11108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11394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17867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12842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14279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15245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15671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14669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13960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14 750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15457</a:t>
                      </a: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37336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38290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44178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48575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48432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45812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46332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46638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49637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51681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52637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51440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49277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48961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49250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48073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49909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47138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46579</a:t>
                      </a: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431</a:t>
                      </a: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3931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6599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7171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6799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6657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6789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6965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7414</a:t>
                      </a: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1963</a:t>
                      </a: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+13732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+6299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-2307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-6285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-8788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-7463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-8590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-7657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-11260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-14031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-13899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-13078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-13165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-11917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-14470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-11096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-7722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-4324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-397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+ 4253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+9426</a:t>
                      </a: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71876" y="10009644"/>
            <a:ext cx="357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Rectangle 97"/>
          <p:cNvSpPr>
            <a:spLocks noChangeArrowheads="1"/>
          </p:cNvSpPr>
          <p:nvPr/>
        </p:nvSpPr>
        <p:spPr bwMode="auto">
          <a:xfrm>
            <a:off x="571480" y="5755488"/>
            <a:ext cx="219932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800" dirty="0" smtClean="0">
              <a:cs typeface="Times New Roman" pitchFamily="18" charset="0"/>
            </a:endParaRPr>
          </a:p>
          <a:p>
            <a:endParaRPr lang="ru-RU" sz="800" dirty="0" smtClean="0"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876" y="10009644"/>
            <a:ext cx="357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Vit\Desktop\таблиц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749" y="270331"/>
            <a:ext cx="6032501" cy="973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78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Rectangle 97"/>
          <p:cNvSpPr>
            <a:spLocks noChangeArrowheads="1"/>
          </p:cNvSpPr>
          <p:nvPr/>
        </p:nvSpPr>
        <p:spPr bwMode="auto">
          <a:xfrm>
            <a:off x="571480" y="5755488"/>
            <a:ext cx="219932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800" dirty="0" smtClean="0">
              <a:cs typeface="Times New Roman" pitchFamily="18" charset="0"/>
            </a:endParaRPr>
          </a:p>
          <a:p>
            <a:endParaRPr lang="ru-RU" sz="800" dirty="0" smtClean="0"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876" y="10009644"/>
            <a:ext cx="357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Vit\Desktop\табли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29560" y="1796023"/>
            <a:ext cx="9166537" cy="643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45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4221088" y="432027"/>
            <a:ext cx="2228844" cy="676345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Структура новорожденных в 2012 г.</a:t>
            </a:r>
            <a:endParaRPr lang="ru-R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-99392" y="1152104"/>
          <a:ext cx="4097337" cy="3600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063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284984" y="1080096"/>
            <a:ext cx="3365629" cy="7560840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en-US" sz="2400" dirty="0" smtClean="0">
                <a:latin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</a:rPr>
              <a:t>   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2400" dirty="0" smtClean="0">
                <a:latin typeface="Times New Roman" pitchFamily="18" charset="0"/>
              </a:rPr>
              <a:t>	    </a:t>
            </a:r>
            <a:r>
              <a:rPr lang="ru-RU" sz="1400" dirty="0" smtClean="0">
                <a:latin typeface="Times New Roman" pitchFamily="18" charset="0"/>
              </a:rPr>
              <a:t>Немаловажным показателем социальной жизни семьи является рождение вторых и последующих детей в семье, что дает обществу и государству стабилизацию численности населения и перспективы дальнейшего развития.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</a:rPr>
              <a:t>	        Из общего числа детей, рождение которых зарегистрировано в 2012 году,  26151 ребенок (47%) являются первенцами, 22469 (40%) - вторыми детьми, 5752 (10%) - третьими, 1633 (3%) - четвертыми и более.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</a:rPr>
              <a:t>	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</a:rPr>
              <a:t>	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	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endParaRPr lang="ru-RU" sz="14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>
                <a:latin typeface="Times New Roman" pitchFamily="18" charset="0"/>
              </a:rPr>
              <a:t>       </a:t>
            </a:r>
            <a:r>
              <a:rPr lang="ru-RU" sz="1400" dirty="0" smtClean="0">
                <a:latin typeface="Times New Roman" pitchFamily="18" charset="0"/>
              </a:rPr>
              <a:t>	       Необходимо отметить, что за последние годы наблюдается рост числа рождений вторых и последующих детей.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         В структуре рождаемости, в сравнении с прошлым годом, рождение вторых и последующих детей увеличилось на 13% (26376 в 2011 году; 29854 в 2012 году).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>
                <a:latin typeface="Times New Roman" pitchFamily="18" charset="0"/>
              </a:rPr>
              <a:t>	</a:t>
            </a:r>
          </a:p>
        </p:txBody>
      </p:sp>
      <p:graphicFrame>
        <p:nvGraphicFramePr>
          <p:cNvPr id="9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-171400" y="5688608"/>
          <a:ext cx="4356050" cy="3878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576042"/>
            <a:ext cx="3817200" cy="5324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ru-RU" sz="1300" b="1" dirty="0">
                <a:latin typeface="Times New Roman" pitchFamily="18" charset="0"/>
              </a:rPr>
              <a:t>Количество </a:t>
            </a:r>
            <a:r>
              <a:rPr lang="ru-RU" sz="1300" b="1" dirty="0" smtClean="0">
                <a:latin typeface="Times New Roman" pitchFamily="18" charset="0"/>
              </a:rPr>
              <a:t> рождений 1-х </a:t>
            </a:r>
            <a:r>
              <a:rPr lang="ru-RU" sz="1300" b="1" dirty="0">
                <a:latin typeface="Times New Roman" pitchFamily="18" charset="0"/>
              </a:rPr>
              <a:t>и последующих детей</a:t>
            </a:r>
          </a:p>
          <a:p>
            <a:pPr marL="342900" indent="-342900" algn="ctr">
              <a:buFontTx/>
              <a:buNone/>
            </a:pPr>
            <a:r>
              <a:rPr lang="ru-RU" sz="1300" b="1" dirty="0">
                <a:latin typeface="Times New Roman" pitchFamily="18" charset="0"/>
              </a:rPr>
              <a:t>в </a:t>
            </a:r>
            <a:r>
              <a:rPr lang="ru-RU" sz="1300" b="1" dirty="0" smtClean="0">
                <a:latin typeface="Times New Roman" pitchFamily="18" charset="0"/>
              </a:rPr>
              <a:t>2012 </a:t>
            </a:r>
            <a:r>
              <a:rPr lang="ru-RU" sz="1300" b="1" dirty="0">
                <a:latin typeface="Times New Roman" pitchFamily="18" charset="0"/>
              </a:rPr>
              <a:t>году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7562" y="9825703"/>
            <a:ext cx="285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ru-RU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10009644"/>
            <a:ext cx="285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4</a:t>
            </a:r>
            <a:endParaRPr lang="ru-RU" sz="800" dirty="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16632" y="5760616"/>
            <a:ext cx="3817200" cy="5324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ru-RU" sz="1300" b="1" dirty="0">
                <a:latin typeface="Times New Roman" pitchFamily="18" charset="0"/>
              </a:rPr>
              <a:t>Количество </a:t>
            </a:r>
            <a:r>
              <a:rPr lang="ru-RU" sz="1300" b="1" dirty="0" smtClean="0">
                <a:latin typeface="Times New Roman" pitchFamily="18" charset="0"/>
              </a:rPr>
              <a:t> рождений 1-х </a:t>
            </a:r>
            <a:r>
              <a:rPr lang="ru-RU" sz="1300" b="1" dirty="0">
                <a:latin typeface="Times New Roman" pitchFamily="18" charset="0"/>
              </a:rPr>
              <a:t>и последующих детей</a:t>
            </a:r>
          </a:p>
          <a:p>
            <a:pPr marL="342900" indent="-342900" algn="ctr">
              <a:buFontTx/>
              <a:buNone/>
            </a:pPr>
            <a:r>
              <a:rPr lang="ru-RU" sz="1300" b="1" dirty="0">
                <a:latin typeface="Times New Roman" pitchFamily="18" charset="0"/>
              </a:rPr>
              <a:t>в </a:t>
            </a:r>
            <a:r>
              <a:rPr lang="ru-RU" sz="1300" b="1" dirty="0" smtClean="0">
                <a:latin typeface="Times New Roman" pitchFamily="18" charset="0"/>
              </a:rPr>
              <a:t>2011 </a:t>
            </a:r>
            <a:r>
              <a:rPr lang="ru-RU" sz="1300" b="1" dirty="0">
                <a:latin typeface="Times New Roman" pitchFamily="18" charset="0"/>
              </a:rPr>
              <a:t>году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0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-99392" y="6120656"/>
          <a:ext cx="4097337" cy="3600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-675456" y="4272814"/>
          <a:ext cx="4608512" cy="3049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2780928" y="1152104"/>
            <a:ext cx="3888432" cy="8657920"/>
          </a:xfrm>
        </p:spPr>
        <p:txBody>
          <a:bodyPr/>
          <a:lstStyle/>
          <a:p>
            <a:pPr marL="324000" algn="just">
              <a:lnSpc>
                <a:spcPct val="70000"/>
              </a:lnSpc>
              <a:spcBef>
                <a:spcPts val="312"/>
              </a:spcBef>
              <a:buFontTx/>
              <a:buNone/>
            </a:pPr>
            <a:r>
              <a:rPr lang="ru-RU" sz="1200" dirty="0" smtClean="0">
                <a:latin typeface="Times New Roman" pitchFamily="18" charset="0"/>
              </a:rPr>
              <a:t>	       </a:t>
            </a:r>
            <a:r>
              <a:rPr lang="ru-RU" sz="1400" dirty="0" smtClean="0">
                <a:latin typeface="Times New Roman" pitchFamily="18" charset="0"/>
              </a:rPr>
              <a:t>Распределение рождения 1-х и последующих детей по республике неравномерно:</a:t>
            </a:r>
            <a:r>
              <a:rPr lang="ru-RU" sz="1400" b="1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в муниципальных районах республики доля рождения третьих и последующих детей намного выше, чем в городских округах.</a:t>
            </a:r>
          </a:p>
          <a:p>
            <a:pPr marL="324000" algn="just">
              <a:lnSpc>
                <a:spcPct val="7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     Так, в </a:t>
            </a:r>
            <a:r>
              <a:rPr lang="ru-RU" sz="1400" dirty="0" err="1" smtClean="0">
                <a:latin typeface="Times New Roman" pitchFamily="18" charset="0"/>
              </a:rPr>
              <a:t>Черемшанском</a:t>
            </a:r>
            <a:r>
              <a:rPr lang="ru-RU" sz="1400" dirty="0" smtClean="0">
                <a:latin typeface="Times New Roman" pitchFamily="18" charset="0"/>
              </a:rPr>
              <a:t> муниципальном районе 35,1% новорожденных составляют  третьи и более дети; в </a:t>
            </a:r>
            <a:r>
              <a:rPr lang="ru-RU" sz="1400" dirty="0" err="1" smtClean="0">
                <a:latin typeface="Times New Roman" pitchFamily="18" charset="0"/>
              </a:rPr>
              <a:t>Кайбицком</a:t>
            </a:r>
            <a:r>
              <a:rPr lang="ru-RU" sz="1400" dirty="0" smtClean="0">
                <a:latin typeface="Times New Roman" pitchFamily="18" charset="0"/>
              </a:rPr>
              <a:t> – 33,6%;</a:t>
            </a:r>
          </a:p>
          <a:p>
            <a:pPr marL="324000" algn="just">
              <a:lnSpc>
                <a:spcPct val="7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в </a:t>
            </a:r>
            <a:r>
              <a:rPr lang="ru-RU" sz="1400" dirty="0" err="1" smtClean="0">
                <a:latin typeface="Times New Roman" pitchFamily="18" charset="0"/>
              </a:rPr>
              <a:t>Дрожжановском</a:t>
            </a:r>
            <a:r>
              <a:rPr lang="ru-RU" sz="1400" dirty="0" smtClean="0">
                <a:latin typeface="Times New Roman" pitchFamily="18" charset="0"/>
              </a:rPr>
              <a:t> – 32,1%;</a:t>
            </a:r>
          </a:p>
          <a:p>
            <a:pPr marL="324000" algn="just">
              <a:lnSpc>
                <a:spcPct val="7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в </a:t>
            </a:r>
            <a:r>
              <a:rPr lang="ru-RU" sz="1400" dirty="0" err="1" smtClean="0">
                <a:latin typeface="Times New Roman" pitchFamily="18" charset="0"/>
              </a:rPr>
              <a:t>Аксубаевском</a:t>
            </a:r>
            <a:r>
              <a:rPr lang="ru-RU" sz="1400" dirty="0" smtClean="0">
                <a:latin typeface="Times New Roman" pitchFamily="18" charset="0"/>
              </a:rPr>
              <a:t> – 31,3%;</a:t>
            </a:r>
          </a:p>
          <a:p>
            <a:pPr marL="324000" algn="just">
              <a:lnSpc>
                <a:spcPct val="7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в </a:t>
            </a:r>
            <a:r>
              <a:rPr lang="ru-RU" sz="1400" dirty="0" err="1" smtClean="0">
                <a:latin typeface="Times New Roman" pitchFamily="18" charset="0"/>
              </a:rPr>
              <a:t>Апастовском</a:t>
            </a:r>
            <a:r>
              <a:rPr lang="ru-RU" sz="1400" dirty="0" smtClean="0">
                <a:latin typeface="Times New Roman" pitchFamily="18" charset="0"/>
              </a:rPr>
              <a:t> – 30,1%.</a:t>
            </a:r>
          </a:p>
          <a:p>
            <a:pPr marL="324000" algn="just">
              <a:lnSpc>
                <a:spcPct val="7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       Следует отметить, что в этих районах и в прошлом году отмечался высокий, по сравнению с другими районами республики, процент многодетных семей.</a:t>
            </a:r>
          </a:p>
          <a:p>
            <a:pPr marL="324000" algn="just">
              <a:lnSpc>
                <a:spcPct val="7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</a:t>
            </a:r>
            <a:endParaRPr lang="ru-RU" sz="1400" b="1" dirty="0" smtClean="0">
              <a:latin typeface="Times New Roman" pitchFamily="18" charset="0"/>
            </a:endParaRPr>
          </a:p>
          <a:p>
            <a:pPr marL="324000" algn="just">
              <a:lnSpc>
                <a:spcPct val="7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        </a:t>
            </a:r>
          </a:p>
          <a:p>
            <a:pPr marL="324000" algn="just">
              <a:lnSpc>
                <a:spcPct val="70000"/>
              </a:lnSpc>
              <a:spcBef>
                <a:spcPts val="312"/>
              </a:spcBef>
              <a:buFontTx/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marL="324000" algn="just">
              <a:lnSpc>
                <a:spcPct val="70000"/>
              </a:lnSpc>
              <a:spcBef>
                <a:spcPts val="312"/>
              </a:spcBef>
              <a:buFontTx/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marL="324000" algn="just">
              <a:lnSpc>
                <a:spcPct val="7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       Для г. Набережные Челны по итогам 2012 года в структуре новорожденных характерно увеличилось число вторых и последующих детей - на 19% (в 2012 - 4603; в 2011 году - 3873). Доля первенцев ниже общереспубликанского показателя.</a:t>
            </a:r>
            <a:endParaRPr lang="ru-RU" sz="1400" b="1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endParaRPr lang="ru-RU" sz="1400" b="1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endParaRPr lang="ru-RU" sz="1400" b="1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endParaRPr lang="ru-RU" sz="1400" b="1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endParaRPr lang="ru-RU" sz="1400" b="1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endParaRPr lang="ru-RU" sz="1400" b="1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endParaRPr lang="ru-RU" sz="1400" b="1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endParaRPr lang="ru-RU" sz="1400" b="1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endParaRPr lang="ru-RU" sz="1400" b="1" dirty="0" smtClean="0">
              <a:latin typeface="Times New Roman" pitchFamily="18" charset="0"/>
            </a:endParaRPr>
          </a:p>
          <a:p>
            <a:pPr algn="just">
              <a:lnSpc>
                <a:spcPct val="70000"/>
              </a:lnSpc>
              <a:spcBef>
                <a:spcPts val="312"/>
              </a:spcBef>
              <a:buFontTx/>
              <a:buNone/>
            </a:pPr>
            <a:r>
              <a:rPr lang="ru-RU" sz="1400" b="1" dirty="0" smtClean="0">
                <a:latin typeface="Times New Roman" pitchFamily="18" charset="0"/>
              </a:rPr>
              <a:t>	       </a:t>
            </a:r>
            <a:r>
              <a:rPr lang="ru-RU" sz="1400" dirty="0" smtClean="0">
                <a:latin typeface="Times New Roman" pitchFamily="18" charset="0"/>
              </a:rPr>
              <a:t>В г. Казани по итогам 2012 года отмечен рост рождения вторых детей в семьях на 15,6% (в 2012 году – 7652, в 2011 году - 6621), третьих – на 25% (в 2012 году – 1486; в 2011 году – 1188), четвертых и более – на 28,5% (в 2012 году – 356; в 2011 году –  277).</a:t>
            </a:r>
          </a:p>
          <a:p>
            <a:pPr algn="just">
              <a:lnSpc>
                <a:spcPct val="70000"/>
              </a:lnSpc>
              <a:spcBef>
                <a:spcPts val="312"/>
              </a:spcBef>
              <a:buFontTx/>
              <a:buNone/>
            </a:pPr>
            <a:r>
              <a:rPr lang="ru-RU" sz="1400" b="1" dirty="0" smtClean="0">
                <a:latin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</a:rPr>
              <a:t>       Доля  рождения  первенцев  в  семьях  в </a:t>
            </a:r>
          </a:p>
          <a:p>
            <a:pPr algn="just">
              <a:lnSpc>
                <a:spcPct val="7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г. Казани по итогам 2012 года составила 53,8% (11077). Данный показатель выше общереспубликанского, который составил 47% .</a:t>
            </a:r>
          </a:p>
          <a:p>
            <a:endParaRPr lang="ru-RU" sz="1200" dirty="0">
              <a:latin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0" y="1039959"/>
          <a:ext cx="3076302" cy="300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114" name="Rectangle 10"/>
          <p:cNvSpPr>
            <a:spLocks noGrp="1" noChangeArrowheads="1"/>
          </p:cNvSpPr>
          <p:nvPr>
            <p:ph type="title"/>
          </p:nvPr>
        </p:nvSpPr>
        <p:spPr>
          <a:xfrm>
            <a:off x="3501008" y="648050"/>
            <a:ext cx="2928958" cy="355038"/>
          </a:xfrm>
          <a:noFill/>
          <a:ln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400" b="1" dirty="0" smtClean="0">
                <a:latin typeface="Times New Roman" pitchFamily="18" charset="0"/>
              </a:rPr>
              <a:t>	Показатель распределения</a:t>
            </a:r>
            <a:br>
              <a:rPr lang="ru-RU" sz="1400" b="1" dirty="0" smtClean="0">
                <a:latin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</a:rPr>
              <a:t>регистрации рождения 1-х и последующих детей в 2012 г.</a:t>
            </a:r>
            <a:r>
              <a:rPr lang="en-US" sz="1400" b="1" dirty="0" smtClean="0">
                <a:latin typeface="Times New Roman" pitchFamily="18" charset="0"/>
              </a:rPr>
              <a:t/>
            </a:r>
            <a:br>
              <a:rPr lang="en-US" sz="1400" b="1" dirty="0" smtClean="0">
                <a:latin typeface="Times New Roman" pitchFamily="18" charset="0"/>
              </a:rPr>
            </a:br>
            <a:endParaRPr lang="ru-RU" sz="1400" b="1" dirty="0">
              <a:latin typeface="Times New Roman" pitchFamily="18" charset="0"/>
            </a:endParaRPr>
          </a:p>
        </p:txBody>
      </p:sp>
      <p:graphicFrame>
        <p:nvGraphicFramePr>
          <p:cNvPr id="12" name="Object 23"/>
          <p:cNvGraphicFramePr>
            <a:graphicFrameLocks noChangeAspect="1"/>
          </p:cNvGraphicFramePr>
          <p:nvPr/>
        </p:nvGraphicFramePr>
        <p:xfrm>
          <a:off x="-387422" y="7056762"/>
          <a:ext cx="4129513" cy="3499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-357213" y="7184249"/>
            <a:ext cx="208915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 г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. Казань</a:t>
            </a:r>
          </a:p>
        </p:txBody>
      </p:sp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-243408" y="360016"/>
            <a:ext cx="3721046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buFontTx/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         Распределение регистрации рождения по муниципальным районам Республики Татарстан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7562" y="9825703"/>
            <a:ext cx="285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ru-RU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3429000" y="10009644"/>
            <a:ext cx="285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5</a:t>
            </a:r>
            <a:endParaRPr lang="ru-RU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0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0" y="4104434"/>
            <a:ext cx="208915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 г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Набережные Челны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3140968" y="397638"/>
            <a:ext cx="3369370" cy="9420928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1200" b="1" dirty="0">
                <a:latin typeface="Times New Roman" pitchFamily="18" charset="0"/>
              </a:rPr>
              <a:t>       </a:t>
            </a:r>
            <a:r>
              <a:rPr lang="ru-RU" sz="1200" dirty="0" smtClean="0">
                <a:latin typeface="Times New Roman" pitchFamily="18" charset="0"/>
              </a:rPr>
              <a:t> 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               К сожалению, по-прежнему каждый 6-ой (18% от общего количества новорожденных) ребенок в республике рождается в неполной семье. Так, по итогам 2012 года в республике в неполных семьях родилось 10052 ребенка  (за 2011 год – 9453).</a:t>
            </a:r>
            <a:endParaRPr lang="ru-RU" sz="14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400" dirty="0">
                <a:latin typeface="Times New Roman" pitchFamily="18" charset="0"/>
              </a:rPr>
              <a:t>         </a:t>
            </a:r>
            <a:r>
              <a:rPr lang="ru-RU" sz="1400" dirty="0" smtClean="0">
                <a:latin typeface="Times New Roman" pitchFamily="18" charset="0"/>
              </a:rPr>
              <a:t>       В Новошешминском районе </a:t>
            </a:r>
            <a:r>
              <a:rPr lang="ru-RU" sz="1400" dirty="0">
                <a:latin typeface="Times New Roman" pitchFamily="18" charset="0"/>
              </a:rPr>
              <a:t>число </a:t>
            </a:r>
            <a:r>
              <a:rPr lang="ru-RU" sz="1400" dirty="0" smtClean="0">
                <a:latin typeface="Times New Roman" pitchFamily="18" charset="0"/>
              </a:rPr>
              <a:t>детей, родившихся </a:t>
            </a:r>
            <a:r>
              <a:rPr lang="ru-RU" sz="1400" dirty="0">
                <a:latin typeface="Times New Roman" pitchFamily="18" charset="0"/>
              </a:rPr>
              <a:t>в неполных </a:t>
            </a:r>
            <a:r>
              <a:rPr lang="ru-RU" sz="1400" dirty="0" smtClean="0">
                <a:latin typeface="Times New Roman" pitchFamily="18" charset="0"/>
              </a:rPr>
              <a:t>семьях, составило 33% </a:t>
            </a:r>
            <a:r>
              <a:rPr lang="ru-RU" sz="1400" dirty="0">
                <a:latin typeface="Times New Roman" pitchFamily="18" charset="0"/>
              </a:rPr>
              <a:t>от </a:t>
            </a:r>
            <a:r>
              <a:rPr lang="ru-RU" sz="1400" dirty="0" smtClean="0">
                <a:latin typeface="Times New Roman" pitchFamily="18" charset="0"/>
              </a:rPr>
              <a:t>общего количества </a:t>
            </a:r>
            <a:r>
              <a:rPr lang="ru-RU" sz="1400" dirty="0">
                <a:latin typeface="Times New Roman" pitchFamily="18" charset="0"/>
              </a:rPr>
              <a:t>новорожденных </a:t>
            </a:r>
            <a:r>
              <a:rPr lang="ru-RU" sz="1400" dirty="0" smtClean="0">
                <a:latin typeface="Times New Roman" pitchFamily="18" charset="0"/>
              </a:rPr>
              <a:t>в районе (в 2011 г. – 28% ), в </a:t>
            </a:r>
            <a:r>
              <a:rPr lang="ru-RU" sz="1400" dirty="0" err="1" smtClean="0">
                <a:latin typeface="Times New Roman" pitchFamily="18" charset="0"/>
              </a:rPr>
              <a:t>Верхнеуслонском</a:t>
            </a:r>
            <a:r>
              <a:rPr lang="ru-RU" sz="1400" dirty="0" smtClean="0">
                <a:latin typeface="Times New Roman" pitchFamily="18" charset="0"/>
              </a:rPr>
              <a:t>, Спасском муниципальных районах – 32% (в 2011 году – 29%), </a:t>
            </a:r>
            <a:r>
              <a:rPr lang="ru-RU" sz="1400" dirty="0">
                <a:latin typeface="Times New Roman" pitchFamily="18" charset="0"/>
              </a:rPr>
              <a:t>в </a:t>
            </a:r>
            <a:r>
              <a:rPr lang="ru-RU" sz="1400" dirty="0" err="1" smtClean="0">
                <a:latin typeface="Times New Roman" pitchFamily="18" charset="0"/>
              </a:rPr>
              <a:t>Лаишевском</a:t>
            </a:r>
            <a:r>
              <a:rPr lang="ru-RU" sz="1400" dirty="0" smtClean="0">
                <a:latin typeface="Times New Roman" pitchFamily="18" charset="0"/>
              </a:rPr>
              <a:t> районе - 26% (в 2011 году – 25%), в Менделеевском районе – 25% (в 2011 году – 27,5% ).</a:t>
            </a:r>
            <a:endParaRPr lang="ru-RU" sz="14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400" dirty="0">
                <a:latin typeface="Times New Roman" pitchFamily="18" charset="0"/>
              </a:rPr>
              <a:t>         </a:t>
            </a:r>
            <a:r>
              <a:rPr lang="ru-RU" sz="1400" dirty="0" smtClean="0">
                <a:latin typeface="Times New Roman" pitchFamily="18" charset="0"/>
              </a:rPr>
              <a:t>       Высокое число детей, рожденных </a:t>
            </a:r>
            <a:r>
              <a:rPr lang="ru-RU" sz="1400" dirty="0">
                <a:latin typeface="Times New Roman" pitchFamily="18" charset="0"/>
              </a:rPr>
              <a:t>вне </a:t>
            </a:r>
            <a:r>
              <a:rPr lang="ru-RU" sz="1400" dirty="0" smtClean="0">
                <a:latin typeface="Times New Roman" pitchFamily="18" charset="0"/>
              </a:rPr>
              <a:t>брака, по-прежнему, приходится на г. Казань. По итогам  2012 года в г. Казани в неполных семьях родилось 3882 ребенка (в 2011 году – 3742). В г.Набережные Челны данный показатель составил 1602 (в 2011 году – 1501).</a:t>
            </a:r>
            <a:endParaRPr lang="ru-RU" sz="14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2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12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ru-RU" sz="1400" dirty="0" smtClean="0">
                <a:latin typeface="Times New Roman" pitchFamily="18" charset="0"/>
              </a:rPr>
              <a:t>	</a:t>
            </a:r>
          </a:p>
          <a:p>
            <a:pPr algn="just">
              <a:lnSpc>
                <a:spcPct val="80000"/>
              </a:lnSpc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       Количество детей, </a:t>
            </a:r>
            <a:r>
              <a:rPr lang="ru-RU" sz="1400" dirty="0">
                <a:latin typeface="Times New Roman" pitchFamily="18" charset="0"/>
              </a:rPr>
              <a:t>оставленных в роддомах, так называемых </a:t>
            </a:r>
            <a:r>
              <a:rPr lang="ru-RU" sz="1400" b="1" dirty="0">
                <a:latin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</a:rPr>
              <a:t>«</a:t>
            </a:r>
            <a:r>
              <a:rPr lang="ru-RU" sz="1400" dirty="0" smtClean="0">
                <a:latin typeface="Times New Roman" pitchFamily="18" charset="0"/>
              </a:rPr>
              <a:t>отказных детей», по итогам 2012 года уменьшилось на  25%  и составило 123 (в 2011 году – 165).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       Если в 2005 году число детей, оставленных матерями в роддомах, составляло 0,7% (282) от общего количества новорожденных, то в 2012 году число таких детей составило 0,2%  (123).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      50% всех «отказников» приходится на Кировский и Советский районы г.Казани, где находятся обсервационные родильные дома.  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3456293"/>
            <a:ext cx="309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88640" y="5040536"/>
            <a:ext cx="3457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1400" b="1" dirty="0">
                <a:latin typeface="Times New Roman" pitchFamily="18" charset="0"/>
              </a:rPr>
              <a:t>Динамика </a:t>
            </a:r>
            <a:r>
              <a:rPr lang="ru-RU" sz="1400" b="1" dirty="0" smtClean="0">
                <a:latin typeface="Times New Roman" pitchFamily="18" charset="0"/>
              </a:rPr>
              <a:t>численности детей</a:t>
            </a:r>
            <a:r>
              <a:rPr lang="ru-RU" sz="1400" b="1" dirty="0">
                <a:latin typeface="Times New Roman" pitchFamily="18" charset="0"/>
              </a:rPr>
              <a:t>, оставленных в роддомах </a:t>
            </a:r>
            <a:r>
              <a:rPr lang="ru-RU" sz="1400" b="1" dirty="0" smtClean="0">
                <a:latin typeface="Times New Roman" pitchFamily="18" charset="0"/>
              </a:rPr>
              <a:t>в 2005-2012 </a:t>
            </a:r>
            <a:r>
              <a:rPr lang="ru-RU" sz="1400" b="1" dirty="0">
                <a:latin typeface="Times New Roman" pitchFamily="18" charset="0"/>
              </a:rPr>
              <a:t>гг.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356992" y="9000979"/>
            <a:ext cx="45085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ru-RU" sz="1000" dirty="0">
                <a:latin typeface="Times New Roman" pitchFamily="18" charset="0"/>
              </a:rPr>
              <a:t>годы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" y="5616602"/>
            <a:ext cx="827471" cy="3262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1000" dirty="0" smtClean="0">
                <a:latin typeface="Times New Roman" pitchFamily="18" charset="0"/>
              </a:rPr>
              <a:t>Количество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900" dirty="0" smtClean="0">
                <a:latin typeface="Times New Roman" pitchFamily="18" charset="0"/>
              </a:rPr>
              <a:t> </a:t>
            </a:r>
            <a:r>
              <a:rPr lang="ru-RU" sz="900" dirty="0">
                <a:latin typeface="Times New Roman" pitchFamily="18" charset="0"/>
              </a:rPr>
              <a:t>детей</a:t>
            </a:r>
          </a:p>
        </p:txBody>
      </p:sp>
      <p:graphicFrame>
        <p:nvGraphicFramePr>
          <p:cNvPr id="15" name="Object 2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0" y="829361"/>
          <a:ext cx="3643314" cy="3568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0" y="540515"/>
            <a:ext cx="3573016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0"/>
              </a:spcBef>
              <a:buFontTx/>
              <a:buNone/>
            </a:pPr>
            <a:r>
              <a:rPr lang="ru-RU" sz="1300" b="1" dirty="0">
                <a:latin typeface="Times New Roman" pitchFamily="18" charset="0"/>
              </a:rPr>
              <a:t>Количество  детей,  </a:t>
            </a:r>
            <a:r>
              <a:rPr lang="ru-RU" sz="1300" b="1" dirty="0" smtClean="0">
                <a:latin typeface="Times New Roman" pitchFamily="18" charset="0"/>
              </a:rPr>
              <a:t>рожденных</a:t>
            </a:r>
          </a:p>
          <a:p>
            <a:pPr marL="342900" indent="-342900" algn="ctr">
              <a:spcBef>
                <a:spcPct val="0"/>
              </a:spcBef>
              <a:buFontTx/>
              <a:buNone/>
            </a:pPr>
            <a:r>
              <a:rPr lang="ru-RU" sz="1300" b="1" dirty="0" smtClean="0">
                <a:latin typeface="Times New Roman" pitchFamily="18" charset="0"/>
              </a:rPr>
              <a:t> </a:t>
            </a:r>
            <a:r>
              <a:rPr lang="ru-RU" sz="1300" b="1" dirty="0">
                <a:latin typeface="Times New Roman" pitchFamily="18" charset="0"/>
              </a:rPr>
              <a:t>в неполных семьях в </a:t>
            </a:r>
            <a:r>
              <a:rPr lang="ru-RU" sz="1300" b="1" dirty="0" smtClean="0">
                <a:latin typeface="Times New Roman" pitchFamily="18" charset="0"/>
              </a:rPr>
              <a:t>2012 </a:t>
            </a:r>
            <a:r>
              <a:rPr lang="ru-RU" sz="1300" b="1" dirty="0">
                <a:latin typeface="Times New Roman" pitchFamily="18" charset="0"/>
              </a:rPr>
              <a:t>г.</a:t>
            </a:r>
            <a:endParaRPr lang="ru-RU" sz="13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143248" y="9506167"/>
            <a:ext cx="285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ru-RU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3429000" y="10009644"/>
            <a:ext cx="285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6</a:t>
            </a:r>
            <a:endParaRPr lang="ru-RU" sz="8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0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23"/>
          <p:cNvGraphicFramePr>
            <a:graphicFrameLocks noGrp="1"/>
          </p:cNvGraphicFramePr>
          <p:nvPr>
            <p:ph sz="quarter" idx="1"/>
          </p:nvPr>
        </p:nvGraphicFramePr>
        <p:xfrm>
          <a:off x="0" y="5904632"/>
          <a:ext cx="3600400" cy="3719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xfrm>
            <a:off x="3861048" y="288010"/>
            <a:ext cx="2647947" cy="902973"/>
          </a:xfrm>
        </p:spPr>
        <p:txBody>
          <a:bodyPr/>
          <a:lstStyle/>
          <a:p>
            <a:r>
              <a:rPr lang="ru-RU" sz="1400" b="1" dirty="0">
                <a:latin typeface="Times New Roman" pitchFamily="18" charset="0"/>
              </a:rPr>
              <a:t>Государственная регистрация установления </a:t>
            </a:r>
            <a:r>
              <a:rPr lang="ru-RU" sz="1400" b="1" dirty="0" smtClean="0">
                <a:latin typeface="Times New Roman" pitchFamily="18" charset="0"/>
              </a:rPr>
              <a:t>отцовства</a:t>
            </a:r>
            <a:endParaRPr lang="ru-RU" sz="1400" b="1" dirty="0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3284984" y="1296122"/>
            <a:ext cx="3384376" cy="3143272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200" dirty="0" smtClean="0">
                <a:latin typeface="Times New Roman" pitchFamily="18" charset="0"/>
              </a:rPr>
              <a:t>	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2012 год органами, уполномоченными на государственную регистрацию актов гражданского состояния, составлено 7414 актов об установлении отцовства (на 449 случаев больше, чем в 2011 году). Эта общая тенденция последних лет.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       В г. Казани количество актов об установлении отцовства увеличилось  на 5%,  в г. Набережные Челны - на 10%. По районам республики отмечено увеличение количества актов об установлении отцовства  на уровне  6%.</a:t>
            </a:r>
          </a:p>
          <a:p>
            <a:pPr algn="just">
              <a:lnSpc>
                <a:spcPct val="80000"/>
              </a:lnSpc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1400" dirty="0">
              <a:latin typeface="Times New Roman" pitchFamily="18" charset="0"/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3706594"/>
            <a:ext cx="309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548680" y="5400578"/>
            <a:ext cx="2928958" cy="53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Динамика актов об усыновлении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в 2005 - 2012 гг.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3284984" y="6336682"/>
            <a:ext cx="3456384" cy="289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200" dirty="0">
                <a:latin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</a:rPr>
              <a:t>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2012 году составлен 431 акт об усыновлении (удочерении), что на 1% выше, чем в 2011 году.</a:t>
            </a:r>
          </a:p>
          <a:p>
            <a:pPr marL="342900" indent="-342900"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     Количество детей, усыновленных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иностранными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гражданами, по итогам 2012 года уменьшилось на 36% и составило 14 (22 – в 2011 году, 10 – в 2010 году, 20 - в 2009 году).</a:t>
            </a:r>
          </a:p>
          <a:p>
            <a:pPr marL="342900" indent="-342900"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</a:rPr>
              <a:t>        </a:t>
            </a:r>
          </a:p>
          <a:p>
            <a:pPr marL="342900" indent="-342900" algn="just">
              <a:lnSpc>
                <a:spcPct val="80000"/>
              </a:lnSpc>
              <a:buFontTx/>
              <a:buNone/>
            </a:pPr>
            <a:r>
              <a:rPr lang="ru-RU" sz="1200" dirty="0">
                <a:solidFill>
                  <a:srgbClr val="00B050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3429000" y="4248448"/>
            <a:ext cx="576262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ru-RU" sz="1000" dirty="0">
                <a:latin typeface="Times New Roman" pitchFamily="18" charset="0"/>
              </a:rPr>
              <a:t>годы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923925" y="994106"/>
            <a:ext cx="1841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ru-RU"/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0" y="897702"/>
            <a:ext cx="1728788" cy="383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sz="900" dirty="0" smtClean="0">
                <a:latin typeface="Times New Roman" pitchFamily="18" charset="0"/>
              </a:rPr>
              <a:t>Количество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sz="900" dirty="0" smtClean="0">
                <a:latin typeface="Times New Roman" pitchFamily="18" charset="0"/>
              </a:rPr>
              <a:t> </a:t>
            </a:r>
            <a:r>
              <a:rPr lang="ru-RU" sz="900" dirty="0">
                <a:latin typeface="Times New Roman" pitchFamily="18" charset="0"/>
              </a:rPr>
              <a:t>актов 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3429002" y="9361019"/>
            <a:ext cx="72072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ru-RU" sz="1000" dirty="0">
                <a:latin typeface="Times New Roman" pitchFamily="18" charset="0"/>
              </a:rPr>
              <a:t>годы</a:t>
            </a: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1" y="5832624"/>
            <a:ext cx="827471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buFontTx/>
              <a:buNone/>
            </a:pPr>
            <a:r>
              <a:rPr lang="ru-RU" sz="1000" dirty="0" smtClean="0">
                <a:latin typeface="Times New Roman" pitchFamily="18" charset="0"/>
              </a:rPr>
              <a:t>Количество</a:t>
            </a:r>
          </a:p>
          <a:p>
            <a:pPr marL="342900" indent="-342900">
              <a:lnSpc>
                <a:spcPct val="80000"/>
              </a:lnSpc>
              <a:buFontTx/>
              <a:buNone/>
            </a:pPr>
            <a:r>
              <a:rPr lang="ru-RU" sz="1000" dirty="0" smtClean="0">
                <a:latin typeface="Times New Roman" pitchFamily="18" charset="0"/>
              </a:rPr>
              <a:t>актов</a:t>
            </a:r>
            <a:endParaRPr lang="ru-RU" sz="1000" dirty="0">
              <a:latin typeface="Times New Roman" pitchFamily="18" charset="0"/>
            </a:endParaRPr>
          </a:p>
          <a:p>
            <a:pPr marL="342900" indent="-342900">
              <a:buFontTx/>
              <a:buNone/>
            </a:pPr>
            <a:endParaRPr lang="ru-RU" sz="1000" dirty="0">
              <a:latin typeface="Times New Roman" pitchFamily="18" charset="0"/>
            </a:endParaRP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332656" y="360016"/>
            <a:ext cx="328612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buFontTx/>
              <a:buNone/>
            </a:pP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Динамика актов об установлении  отцовства  в  2005 – 2012 гг.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0" y="10009644"/>
            <a:ext cx="285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7</a:t>
            </a:r>
            <a:endParaRPr lang="ru-RU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10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3861048" y="5184554"/>
            <a:ext cx="2647947" cy="90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Государственная регистрация усыновления  (удочерения)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4" name="Содержимое 23"/>
          <p:cNvGraphicFramePr>
            <a:graphicFrameLocks noGrp="1"/>
          </p:cNvGraphicFramePr>
          <p:nvPr>
            <p:ph sz="quarter" idx="1"/>
          </p:nvPr>
        </p:nvGraphicFramePr>
        <p:xfrm>
          <a:off x="0" y="6192664"/>
          <a:ext cx="3600400" cy="3719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Содержимое 23"/>
          <p:cNvGraphicFramePr>
            <a:graphicFrameLocks noGrp="1"/>
          </p:cNvGraphicFramePr>
          <p:nvPr>
            <p:ph sz="quarter" idx="1"/>
          </p:nvPr>
        </p:nvGraphicFramePr>
        <p:xfrm>
          <a:off x="0" y="1296120"/>
          <a:ext cx="3600400" cy="3719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33057" y="360016"/>
            <a:ext cx="2657472" cy="596463"/>
          </a:xfrm>
        </p:spPr>
        <p:txBody>
          <a:bodyPr/>
          <a:lstStyle/>
          <a:p>
            <a:r>
              <a:rPr lang="ru-RU" sz="1400" b="1" dirty="0">
                <a:latin typeface="Times New Roman" pitchFamily="18" charset="0"/>
              </a:rPr>
              <a:t>Государственная регистрация </a:t>
            </a:r>
            <a:r>
              <a:rPr lang="ru-RU" sz="1400" b="1" dirty="0" smtClean="0">
                <a:latin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</a:rPr>
              <a:t>заключения </a:t>
            </a:r>
            <a:r>
              <a:rPr lang="ru-RU" sz="1400" b="1" dirty="0">
                <a:latin typeface="Times New Roman" pitchFamily="18" charset="0"/>
              </a:rPr>
              <a:t>брака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04813" y="280480"/>
            <a:ext cx="6172200" cy="202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1600" b="1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19" name="Object 6"/>
          <p:cNvGraphicFramePr>
            <a:graphicFrameLocks noChangeAspect="1"/>
          </p:cNvGraphicFramePr>
          <p:nvPr/>
        </p:nvGraphicFramePr>
        <p:xfrm>
          <a:off x="0" y="6332985"/>
          <a:ext cx="3573016" cy="3892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789040" y="504032"/>
            <a:ext cx="2880320" cy="950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80000"/>
              </a:lnSpc>
              <a:buNone/>
            </a:pPr>
            <a:r>
              <a:rPr lang="ru-RU" sz="1400" dirty="0" smtClean="0">
                <a:latin typeface="Times New Roman" pitchFamily="18" charset="0"/>
              </a:rPr>
              <a:t>        </a:t>
            </a:r>
          </a:p>
          <a:p>
            <a:pPr marL="342900" indent="-342900" algn="just">
              <a:lnSpc>
                <a:spcPct val="80000"/>
              </a:lnSpc>
              <a:buNone/>
            </a:pPr>
            <a:r>
              <a:rPr lang="ru-RU" sz="1200" dirty="0" smtClean="0">
                <a:latin typeface="Times New Roman" pitchFamily="18" charset="0"/>
              </a:rPr>
              <a:t>	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За  2012 год в Республике Татарстан 33172 пары скрепили брачный союз подписями, что на 2931 пару меньше (8%), чем за 2011 год.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Количество браков за отчетный период в г. Казани уменьшилось на 5,3%, в г. Набережные Челны отмечено уменьшение на уровне  9%. По районам республики отмечено уменьшение количества регистрации браков на 10% в сравнении с 2011 годом.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По итогам 2011 года в среднем в республике на 1000 человек населения пришлось 8,7 браков (9,5 - за 2011 год). В то же время, в г. Казани за отчетный период количество браков на 1000 человек населения составило 10,6; в           г. Набережные Челны – 9,1; в районах республики – 7,6.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Среди районов республики наивысшие показатели отмечены в: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Елабужском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12,8;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Нижнекамском – 9,5;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Сабинском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9,2;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Альметьевском – 8,7 актов.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Наименьшие показатели регистрации браков на 1000 человек населения отмечены в следующих районах республики: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Кайбицком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4;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Верхнеуслонском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4,4;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Дрожжановском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4,4;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Высокогорском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4,6;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Лаишевском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4,7 актов.</a:t>
            </a: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</a:rPr>
              <a:t>         </a:t>
            </a:r>
            <a:endParaRPr lang="ru-RU" sz="1200" dirty="0">
              <a:latin typeface="Times New Roman" pitchFamily="18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284538" y="5353971"/>
            <a:ext cx="184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60648" y="5472584"/>
            <a:ext cx="3528392" cy="82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Динамика количества актов о регистрации брака в муниципальных районах и городских округах  РТ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2011-2012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гг.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" y="6192666"/>
            <a:ext cx="93662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None/>
            </a:pPr>
            <a:r>
              <a:rPr lang="ru-RU" sz="1000" dirty="0">
                <a:latin typeface="Times New Roman" pitchFamily="18" charset="0"/>
              </a:rPr>
              <a:t>Количество </a:t>
            </a:r>
          </a:p>
          <a:p>
            <a:pPr>
              <a:lnSpc>
                <a:spcPct val="50000"/>
              </a:lnSpc>
              <a:spcBef>
                <a:spcPct val="50000"/>
              </a:spcBef>
              <a:buNone/>
            </a:pPr>
            <a:r>
              <a:rPr lang="ru-RU" sz="1000" dirty="0">
                <a:latin typeface="Times New Roman" pitchFamily="18" charset="0"/>
              </a:rPr>
              <a:t>актов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356993" y="9000979"/>
            <a:ext cx="5762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None/>
            </a:pPr>
            <a:r>
              <a:rPr lang="ru-RU" sz="1000" dirty="0">
                <a:latin typeface="Times New Roman" pitchFamily="18" charset="0"/>
              </a:rPr>
              <a:t>  годы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429000" y="4320458"/>
            <a:ext cx="5032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ru-RU" sz="1000" dirty="0">
                <a:latin typeface="Times New Roman" pitchFamily="18" charset="0"/>
              </a:rPr>
              <a:t>годы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29000" y="10009644"/>
            <a:ext cx="285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8</a:t>
            </a:r>
            <a:endParaRPr lang="ru-RU" sz="800" dirty="0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 rot="10800000" flipV="1">
            <a:off x="0" y="871414"/>
            <a:ext cx="130175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  <a:buNone/>
            </a:pPr>
            <a:r>
              <a:rPr lang="ru-RU" sz="1000" dirty="0">
                <a:latin typeface="Times New Roman" pitchFamily="18" charset="0"/>
              </a:rPr>
              <a:t>Количество </a:t>
            </a:r>
            <a:endParaRPr lang="ru-RU" sz="1000" dirty="0" smtClean="0">
              <a:latin typeface="Times New Roman" pitchFamily="18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  <a:buNone/>
            </a:pPr>
            <a:r>
              <a:rPr lang="ru-RU" sz="1000" dirty="0" smtClean="0">
                <a:latin typeface="Times New Roman" pitchFamily="18" charset="0"/>
              </a:rPr>
              <a:t>актов </a:t>
            </a:r>
            <a:endParaRPr lang="ru-RU" sz="1000" dirty="0">
              <a:latin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0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Содержимое 23"/>
          <p:cNvGraphicFramePr>
            <a:graphicFrameLocks noGrp="1"/>
          </p:cNvGraphicFramePr>
          <p:nvPr>
            <p:ph sz="quarter" idx="1"/>
          </p:nvPr>
        </p:nvGraphicFramePr>
        <p:xfrm>
          <a:off x="0" y="1080096"/>
          <a:ext cx="3717032" cy="3935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332656" y="288009"/>
            <a:ext cx="3361006" cy="53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Динамика актов  регистрации заключения брака в 2005 -2012 гг.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404665" y="2304232"/>
          <a:ext cx="338437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>
          <a:xfrm>
            <a:off x="548680" y="143992"/>
            <a:ext cx="5548335" cy="1035629"/>
          </a:xfrm>
        </p:spPr>
        <p:txBody>
          <a:bodyPr/>
          <a:lstStyle/>
          <a:p>
            <a:r>
              <a:rPr lang="ru-RU" sz="1400" b="1" dirty="0" smtClean="0">
                <a:latin typeface="Times New Roman" pitchFamily="18" charset="0"/>
              </a:rPr>
              <a:t>Распределение количества актов о государственной регистрации заключения брака по месяцам в году (2008-2012 гг.)</a:t>
            </a:r>
            <a:endParaRPr lang="ru-RU" sz="1400" dirty="0">
              <a:latin typeface="Times New Roman" pitchFamily="18" charset="0"/>
            </a:endParaRPr>
          </a:p>
        </p:txBody>
      </p:sp>
      <p:graphicFrame>
        <p:nvGraphicFramePr>
          <p:cNvPr id="14" name="Object 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-171400" y="1368128"/>
          <a:ext cx="3717032" cy="4076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54" name="Rectangle 10"/>
          <p:cNvSpPr>
            <a:spLocks noGrp="1" noChangeArrowheads="1"/>
          </p:cNvSpPr>
          <p:nvPr>
            <p:ph sz="quarter" idx="2"/>
          </p:nvPr>
        </p:nvSpPr>
        <p:spPr>
          <a:xfrm>
            <a:off x="476252" y="6319678"/>
            <a:ext cx="2938463" cy="3301851"/>
          </a:xfrm>
        </p:spPr>
        <p:txBody>
          <a:bodyPr/>
          <a:lstStyle/>
          <a:p>
            <a:pPr>
              <a:buFontTx/>
              <a:buNone/>
            </a:pPr>
            <a:r>
              <a:rPr lang="ru-RU" sz="1400">
                <a:latin typeface="Times New Roman" pitchFamily="18" charset="0"/>
              </a:rPr>
              <a:t>               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3284986" y="936080"/>
            <a:ext cx="3230687" cy="8691325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1200" dirty="0">
                <a:latin typeface="Times New Roman" pitchFamily="18" charset="0"/>
              </a:rPr>
              <a:t>      </a:t>
            </a:r>
            <a:r>
              <a:rPr lang="ru-RU" sz="1200" dirty="0" smtClean="0">
                <a:latin typeface="Times New Roman" pitchFamily="18" charset="0"/>
              </a:rPr>
              <a:t>	       </a:t>
            </a:r>
            <a:r>
              <a:rPr lang="ru-RU" sz="1400" dirty="0" smtClean="0">
                <a:latin typeface="Times New Roman" pitchFamily="18" charset="0"/>
              </a:rPr>
              <a:t>Традиционно, наибольшее </a:t>
            </a:r>
            <a:r>
              <a:rPr lang="ru-RU" sz="1400" dirty="0">
                <a:latin typeface="Times New Roman" pitchFamily="18" charset="0"/>
              </a:rPr>
              <a:t>число браков регистрируется в летне-осенний </a:t>
            </a:r>
            <a:r>
              <a:rPr lang="ru-RU" sz="1400" dirty="0" smtClean="0">
                <a:latin typeface="Times New Roman" pitchFamily="18" charset="0"/>
              </a:rPr>
              <a:t>период. «Пиковым» месяцем в 2012 году стал август, количество вступивших в брак в этот месяц – 4741 пара.</a:t>
            </a:r>
            <a:endParaRPr lang="ru-RU" sz="14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ru-RU" sz="1400" dirty="0" smtClean="0">
                <a:latin typeface="Times New Roman" pitchFamily="18" charset="0"/>
              </a:rPr>
              <a:t>	     Из года в год увеличивается число молодых пар, желающих вступить в брак в день, когда  совпадает число, месяц, год.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400" dirty="0" smtClean="0">
                <a:latin typeface="Times New Roman" pitchFamily="18" charset="0"/>
              </a:rPr>
              <a:t>	      В эти дни отмечается большое число регистрации брака. Так, по Республике Татарстан 07.07.07 было зарегистрировано 712 браков, 08.08.08 – 884 брака, 09.09.09 – 217 браков, 10.10.10 – 227 браков, 11.11.11 – 765 браков, 12.12.12 – 366.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	      Традиционно наименьшее количество браков регистрируется в мае месяце. Так, в мае 2012 года было заключено  всего 995 браков.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  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200" dirty="0" smtClean="0">
                <a:latin typeface="Times New Roman" pitchFamily="18" charset="0"/>
              </a:rPr>
              <a:t>                  </a:t>
            </a:r>
            <a:r>
              <a:rPr lang="ru-RU" sz="1400" dirty="0" smtClean="0">
                <a:latin typeface="Times New Roman" pitchFamily="18" charset="0"/>
              </a:rPr>
              <a:t>Каждый 5-й брак, зарегистрированный в Республике Татарстан, - межнациональный. Так, за 2012 год зарегистрировано 6893 межнациональных брака, что составило 21% от общего количества зарегистрированных браков. В соответствии  с Конституцией Российской Федерации, Федеральным законом  «Об актах гражданского состояния» национальность указывается по желанию лиц, вступающих в брак, в связи с чем, статистика учитывается на основании сведений, указанных в заявлениях о заключении брака.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200" dirty="0" smtClean="0">
                <a:latin typeface="Times New Roman" pitchFamily="18" charset="0"/>
              </a:rPr>
              <a:t>	</a:t>
            </a:r>
            <a:endParaRPr lang="ru-RU" sz="1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14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latin typeface="Times New Roman" pitchFamily="18" charset="0"/>
              </a:rPr>
              <a:t>      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6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6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6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latin typeface="Times New Roman" pitchFamily="18" charset="0"/>
              </a:rPr>
              <a:t>      </a:t>
            </a:r>
            <a:endParaRPr lang="ru-RU" sz="1000" dirty="0">
              <a:latin typeface="Times New Roman" pitchFamily="18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60648" y="1152104"/>
            <a:ext cx="12731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ru-RU" sz="1000" dirty="0" smtClean="0">
                <a:latin typeface="Times New Roman" pitchFamily="18" charset="0"/>
              </a:rPr>
              <a:t>Количество</a:t>
            </a:r>
          </a:p>
          <a:p>
            <a:pPr>
              <a:spcBef>
                <a:spcPts val="0"/>
              </a:spcBef>
              <a:buNone/>
            </a:pPr>
            <a:r>
              <a:rPr lang="ru-RU" sz="1000" dirty="0" smtClean="0">
                <a:latin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</a:rPr>
              <a:t>актов 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3284984" y="3960416"/>
            <a:ext cx="4889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ru-RU" sz="800" dirty="0"/>
              <a:t>г</a:t>
            </a:r>
            <a:r>
              <a:rPr lang="ru-RU" sz="800" dirty="0" smtClean="0"/>
              <a:t>оды</a:t>
            </a:r>
            <a:endParaRPr lang="ru-RU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10009644"/>
            <a:ext cx="357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9</a:t>
            </a:r>
            <a:endParaRPr lang="ru-RU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264675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Количество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актов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1008" y="9144992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10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-243408" y="5688608"/>
          <a:ext cx="3888432" cy="4270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20688" y="5544592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Количество межнациональных браков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28604" y="5398297"/>
          <a:ext cx="3006725" cy="377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04664" y="1728170"/>
          <a:ext cx="3319592" cy="3286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631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571481" y="5185328"/>
            <a:ext cx="3009900" cy="3289426"/>
          </a:xfrm>
        </p:spPr>
        <p:txBody>
          <a:bodyPr/>
          <a:lstStyle/>
          <a:p>
            <a:pPr>
              <a:buFontTx/>
              <a:buNone/>
            </a:pPr>
            <a:r>
              <a:rPr lang="ru-RU" sz="1000" dirty="0">
                <a:latin typeface="Times New Roman" pitchFamily="18" charset="0"/>
              </a:rPr>
              <a:t>         </a:t>
            </a:r>
          </a:p>
          <a:p>
            <a:pPr>
              <a:buFontTx/>
              <a:buNone/>
            </a:pPr>
            <a:endParaRPr lang="ru-RU" sz="2400" dirty="0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60649" y="1368130"/>
            <a:ext cx="936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ru-RU" sz="1000" dirty="0">
                <a:latin typeface="Times New Roman" pitchFamily="18" charset="0"/>
              </a:rPr>
              <a:t>Количество актов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501008" y="4320458"/>
            <a:ext cx="6477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ru-RU" sz="1000" dirty="0">
                <a:latin typeface="Times New Roman" pitchFamily="18" charset="0"/>
              </a:rPr>
              <a:t>годы</a:t>
            </a:r>
          </a:p>
        </p:txBody>
      </p:sp>
      <p:graphicFrame>
        <p:nvGraphicFramePr>
          <p:cNvPr id="14" name="Object 1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500438" y="5326858"/>
          <a:ext cx="3008312" cy="3772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3789040" y="1584152"/>
            <a:ext cx="2856950" cy="23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С 2007 года наблюдалась тенденция уменьшения количества российских граждан, желающих вступить в брак с иностранными гражданами.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Однако, по итогам последних лет отмечается тенденция увеличения.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2012 году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Республике Татарстан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зарегистрирован  671 акт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 заключении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брака с иностранным гражданином,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что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43 случая выше,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чем в предыдущем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году (+7%).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10009644"/>
            <a:ext cx="357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10</a:t>
            </a:r>
            <a:endParaRPr lang="ru-RU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0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32024"/>
            <a:ext cx="4221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Распределение количества актов о заключении брака с иностранными гражданами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2008- 2012 гг.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11639</TotalTime>
  <Words>2143</Words>
  <Application>Microsoft Office PowerPoint</Application>
  <PresentationFormat>Произвольный</PresentationFormat>
  <Paragraphs>813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Статистические показатели работы органов ЗАГС  Республики Татарстан за 2012 год </vt:lpstr>
      <vt:lpstr>Районы и города  республики  с  максимальной численностью регистрации рождения на 1 тыс. населения  республики в  2012 г.</vt:lpstr>
      <vt:lpstr>Структура новорожденных в 2012 г.</vt:lpstr>
      <vt:lpstr> Показатель распределения регистрации рождения 1-х и последующих детей в 2012 г. </vt:lpstr>
      <vt:lpstr>Слайд 5</vt:lpstr>
      <vt:lpstr>Государственная регистрация установления отцовства</vt:lpstr>
      <vt:lpstr>Государственная регистрация  заключения брака</vt:lpstr>
      <vt:lpstr>Распределение количества актов о государственной регистрации заключения брака по месяцам в году (2008-2012 гг.)</vt:lpstr>
      <vt:lpstr>Слайд 9</vt:lpstr>
      <vt:lpstr>Возрастное распределение мужчин, заключивших  брак в 2012 г.</vt:lpstr>
      <vt:lpstr>Количество актов государственной регистрации брака со снижением брачного возраста  в 2008 - 2012 гг.</vt:lpstr>
      <vt:lpstr>Слайд 12</vt:lpstr>
      <vt:lpstr>Слайд 13</vt:lpstr>
      <vt:lpstr>Государственная регистрация перемены имени</vt:lpstr>
      <vt:lpstr>Государственная регистрация  смерти</vt:lpstr>
      <vt:lpstr>Слайд 16</vt:lpstr>
      <vt:lpstr>Слайд 17</vt:lpstr>
      <vt:lpstr>Показатели работы Управления ЗАГС Кабинета Министров Республики Татарстан  по учету, оформлению, хранению и выдаче документов за 2012 год</vt:lpstr>
      <vt:lpstr>Слайд 19</vt:lpstr>
      <vt:lpstr>Слайд 20</vt:lpstr>
      <vt:lpstr>Слайд 21</vt:lpstr>
      <vt:lpstr>Слайд 22</vt:lpstr>
      <vt:lpstr>Слайд 23</vt:lpstr>
    </vt:vector>
  </TitlesOfParts>
  <Company>УЗАГС КМ РТ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ghfgh</dc:title>
  <dc:creator>Негмадянова</dc:creator>
  <cp:lastModifiedBy>user</cp:lastModifiedBy>
  <cp:revision>2215</cp:revision>
  <dcterms:created xsi:type="dcterms:W3CDTF">2008-01-25T14:29:11Z</dcterms:created>
  <dcterms:modified xsi:type="dcterms:W3CDTF">2013-01-16T05:47:39Z</dcterms:modified>
</cp:coreProperties>
</file>