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charts/chart39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charts/chart28.xml" ContentType="application/vnd.openxmlformats-officedocument.drawingml.chart+xml"/>
  <Override PartName="/ppt/charts/chart46.xml" ContentType="application/vnd.openxmlformats-officedocument.drawingml.chart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35.xml" ContentType="application/vnd.openxmlformats-officedocument.drawingml.chart+xml"/>
  <Override PartName="/ppt/charts/chart53.xml" ContentType="application/vnd.openxmlformats-officedocument.drawingml.char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notesSlides/notesSlide16.xml" ContentType="application/vnd.openxmlformats-officedocument.presentationml.notesSlide+xml"/>
  <Override PartName="/ppt/charts/chart42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31.xml" ContentType="application/vnd.openxmlformats-officedocument.drawingml.chart+xml"/>
  <Override PartName="/ppt/notesSlides/notesSlide23.xml" ContentType="application/vnd.openxmlformats-officedocument.presentationml.notesSlide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charts/chart29.xml" ContentType="application/vnd.openxmlformats-officedocument.drawingml.char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charts/chart36.xml" ContentType="application/vnd.openxmlformats-officedocument.drawingml.chart+xml"/>
  <Override PartName="/ppt/charts/chart38.xml" ContentType="application/vnd.openxmlformats-officedocument.drawingml.chart+xml"/>
  <Override PartName="/ppt/charts/chart47.xml" ContentType="application/vnd.openxmlformats-officedocument.drawingml.chart+xml"/>
  <Override PartName="/ppt/notesSlides/notesSlide19.xml" ContentType="application/vnd.openxmlformats-officedocument.presentationml.notesSlide+xml"/>
  <Override PartName="/ppt/charts/chart56.xml" ContentType="application/vnd.openxmlformats-officedocument.drawingml.char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charts/chart34.xml" ContentType="application/vnd.openxmlformats-officedocument.drawingml.chart+xml"/>
  <Override PartName="/ppt/notesSlides/notesSlide17.xml" ContentType="application/vnd.openxmlformats-officedocument.presentationml.notesSlide+xml"/>
  <Override PartName="/ppt/charts/chart45.xml" ContentType="application/vnd.openxmlformats-officedocument.drawingml.chart+xml"/>
  <Override PartName="/ppt/charts/chart54.xml" ContentType="application/vnd.openxmlformats-officedocument.drawingml.char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ppt/charts/chart32.xml" ContentType="application/vnd.openxmlformats-officedocument.drawingml.chart+xml"/>
  <Override PartName="/ppt/notesSlides/notesSlide15.xml" ContentType="application/vnd.openxmlformats-officedocument.presentationml.notesSlide+xml"/>
  <Override PartName="/ppt/charts/chart43.xml" ContentType="application/vnd.openxmlformats-officedocument.drawingml.chart+xml"/>
  <Override PartName="/ppt/theme/themeOverride2.xml" ContentType="application/vnd.openxmlformats-officedocument.themeOverride+xml"/>
  <Override PartName="/ppt/charts/chart52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notesSlides/notesSlide13.xml" ContentType="application/vnd.openxmlformats-officedocument.presentationml.notesSlide+xml"/>
  <Override PartName="/ppt/charts/chart41.xml" ContentType="application/vnd.openxmlformats-officedocument.drawingml.chart+xml"/>
  <Override PartName="/ppt/charts/chart50.xml" ContentType="application/vnd.openxmlformats-officedocument.drawingml.chart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charts/chart48.xml" ContentType="application/vnd.openxmlformats-officedocument.drawingml.char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charts/chart55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charts/chart26.xml" ContentType="application/vnd.openxmlformats-officedocument.drawingml.chart+xml"/>
  <Override PartName="/ppt/charts/chart44.xml" ContentType="application/vnd.openxmlformats-officedocument.drawingml.chart+xml"/>
  <Override PartName="/ppt/notesSlides/notesSlide18.xml" ContentType="application/vnd.openxmlformats-officedocument.presentationml.notesSlide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charts/chart51.xml" ContentType="application/vnd.openxmlformats-officedocument.drawingml.char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notesSlides/notesSlide14.xml" ContentType="application/vnd.openxmlformats-officedocument.presentationml.notesSlide+xml"/>
  <Override PartName="/ppt/charts/chart40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charts/chart49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94" r:id="rId2"/>
    <p:sldId id="295" r:id="rId3"/>
    <p:sldId id="296" r:id="rId4"/>
    <p:sldId id="297" r:id="rId5"/>
    <p:sldId id="257" r:id="rId6"/>
    <p:sldId id="268" r:id="rId7"/>
    <p:sldId id="269" r:id="rId8"/>
    <p:sldId id="270" r:id="rId9"/>
    <p:sldId id="271" r:id="rId10"/>
    <p:sldId id="273" r:id="rId11"/>
    <p:sldId id="274" r:id="rId12"/>
    <p:sldId id="314" r:id="rId13"/>
    <p:sldId id="300" r:id="rId14"/>
    <p:sldId id="301" r:id="rId15"/>
    <p:sldId id="298" r:id="rId16"/>
    <p:sldId id="299" r:id="rId17"/>
    <p:sldId id="290" r:id="rId18"/>
    <p:sldId id="291" r:id="rId19"/>
    <p:sldId id="317" r:id="rId20"/>
    <p:sldId id="287" r:id="rId21"/>
    <p:sldId id="305" r:id="rId22"/>
    <p:sldId id="306" r:id="rId23"/>
    <p:sldId id="321" r:id="rId24"/>
    <p:sldId id="322" r:id="rId25"/>
    <p:sldId id="313" r:id="rId26"/>
    <p:sldId id="319" r:id="rId27"/>
    <p:sldId id="310" r:id="rId28"/>
  </p:sldIdLst>
  <p:sldSz cx="6858000" cy="10225088"/>
  <p:notesSz cx="6797675" cy="9874250"/>
  <p:defaultTextStyle>
    <a:defPPr>
      <a:defRPr lang="ru-RU"/>
    </a:defPPr>
    <a:lvl1pPr algn="l" rtl="0" fontAlgn="base"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22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52FA6"/>
    <a:srgbClr val="FF99FF"/>
    <a:srgbClr val="00FE73"/>
    <a:srgbClr val="FF66FF"/>
    <a:srgbClr val="FF5050"/>
    <a:srgbClr val="FF9900"/>
    <a:srgbClr val="C80000"/>
    <a:srgbClr val="FFFF00"/>
    <a:srgbClr val="256ADB"/>
    <a:srgbClr val="B6407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15" autoAdjust="0"/>
    <p:restoredTop sz="86403" autoAdjust="0"/>
  </p:normalViewPr>
  <p:slideViewPr>
    <p:cSldViewPr>
      <p:cViewPr>
        <p:scale>
          <a:sx n="75" d="100"/>
          <a:sy n="75" d="100"/>
        </p:scale>
        <p:origin x="-3654" y="-198"/>
      </p:cViewPr>
      <p:guideLst>
        <p:guide orient="horz" pos="3221"/>
        <p:guide pos="2160"/>
      </p:guideLst>
    </p:cSldViewPr>
  </p:slideViewPr>
  <p:outlineViewPr>
    <p:cViewPr>
      <p:scale>
        <a:sx n="33" d="100"/>
        <a:sy n="33" d="100"/>
      </p:scale>
      <p:origin x="0" y="2578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0.xlsx"/><Relationship Id="rId1" Type="http://schemas.openxmlformats.org/officeDocument/2006/relationships/themeOverride" Target="../theme/themeOverride1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image" Target="../media/image1.jpeg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5.xlsx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0.xlsx"/></Relationships>
</file>

<file path=ppt/charts/_rels/chart5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1.xlsx"/><Relationship Id="rId1" Type="http://schemas.openxmlformats.org/officeDocument/2006/relationships/themeOverride" Target="../theme/themeOverride2.xml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2.xlsx"/></Relationships>
</file>

<file path=ppt/charts/_rels/chart5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3.xlsx"/><Relationship Id="rId1" Type="http://schemas.openxmlformats.org/officeDocument/2006/relationships/themeOverride" Target="../theme/themeOverride3.xml"/></Relationships>
</file>

<file path=ppt/charts/_rels/chart5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4.xlsx"/><Relationship Id="rId1" Type="http://schemas.openxmlformats.org/officeDocument/2006/relationships/themeOverride" Target="../theme/themeOverride4.xml"/></Relationships>
</file>

<file path=ppt/charts/_rels/chart5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5.xlsx"/><Relationship Id="rId1" Type="http://schemas.openxmlformats.org/officeDocument/2006/relationships/themeOverride" Target="../theme/themeOverride5.xml"/></Relationships>
</file>

<file path=ppt/charts/_rels/chart5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6.xlsx"/><Relationship Id="rId1" Type="http://schemas.openxmlformats.org/officeDocument/2006/relationships/themeOverride" Target="../theme/themeOverride6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7586849273124086"/>
          <c:y val="2.2733307410288717E-2"/>
          <c:w val="0.81897320050860534"/>
          <c:h val="0.7941279635251986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регистрации актов гражданского состояния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0000"/>
              </a:solidFill>
            </a:ln>
          </c:spPr>
          <c:dLbls>
            <c:dLbl>
              <c:idx val="0"/>
              <c:layout>
                <c:manualLayout>
                  <c:x val="1.4397493249049429E-2"/>
                  <c:y val="-6.916442835327784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7996866561311827E-2"/>
                  <c:y val="1.383288567065539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5195613185836567E-2"/>
                  <c:y val="6.916442835327699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1987466245247616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/>
                      <a:t>1</a:t>
                    </a:r>
                    <a:r>
                      <a:rPr lang="en-US" dirty="0" smtClean="0"/>
                      <a:t>63</a:t>
                    </a:r>
                    <a:r>
                      <a:rPr lang="en-US" baseline="0" dirty="0" smtClean="0"/>
                      <a:t>070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3.4582214176638397E-3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/>
                      <a:t>161783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z="1000" smtClean="0"/>
                      <a:t>1</a:t>
                    </a:r>
                    <a:r>
                      <a:rPr lang="en-US" smtClean="0"/>
                      <a:t>6</a:t>
                    </a:r>
                    <a:r>
                      <a:rPr lang="ru-RU" smtClean="0"/>
                      <a:t>3</a:t>
                    </a:r>
                    <a:r>
                      <a:rPr lang="en-US" smtClean="0"/>
                      <a:t>0</a:t>
                    </a:r>
                    <a:r>
                      <a:rPr lang="ru-RU" smtClean="0"/>
                      <a:t>7</a:t>
                    </a:r>
                    <a:r>
                      <a:rPr lang="en-US" smtClean="0"/>
                      <a:t>0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2006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138915</c:v>
                </c:pt>
                <c:pt idx="1">
                  <c:v>148740</c:v>
                </c:pt>
                <c:pt idx="2">
                  <c:v>148815</c:v>
                </c:pt>
                <c:pt idx="3">
                  <c:v>154102</c:v>
                </c:pt>
                <c:pt idx="4">
                  <c:v>161021</c:v>
                </c:pt>
                <c:pt idx="5">
                  <c:v>163070</c:v>
                </c:pt>
                <c:pt idx="6">
                  <c:v>161783</c:v>
                </c:pt>
              </c:numCache>
            </c:numRef>
          </c:val>
        </c:ser>
        <c:axId val="109890176"/>
        <c:axId val="109896064"/>
      </c:barChart>
      <c:catAx>
        <c:axId val="1098901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09896064"/>
        <c:crossesAt val="1000"/>
        <c:auto val="1"/>
        <c:lblAlgn val="ctr"/>
        <c:lblOffset val="100"/>
      </c:catAx>
      <c:valAx>
        <c:axId val="109896064"/>
        <c:scaling>
          <c:orientation val="minMax"/>
          <c:max val="164000"/>
          <c:min val="130000"/>
        </c:scaling>
        <c:axPos val="l"/>
        <c:numFmt formatCode="General" sourceLinked="1"/>
        <c:tickLblPos val="nextTo"/>
        <c:txPr>
          <a:bodyPr/>
          <a:lstStyle/>
          <a:p>
            <a:pPr>
              <a:defRPr sz="600" baseline="0"/>
            </a:pPr>
            <a:endParaRPr lang="ru-RU"/>
          </a:p>
        </c:txPr>
        <c:crossAx val="109890176"/>
        <c:crosses val="autoZero"/>
        <c:crossBetween val="between"/>
        <c:minorUnit val="4000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0000022673217716"/>
          <c:y val="0.92409367368767714"/>
          <c:w val="0.89999977326782765"/>
          <c:h val="5.5156997806344553E-2"/>
        </c:manualLayout>
      </c:layout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</c:chart>
  <c:txPr>
    <a:bodyPr/>
    <a:lstStyle/>
    <a:p>
      <a:pPr>
        <a:defRPr sz="700" baseline="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8.1481481481481433E-2"/>
          <c:y val="0.2439024390244012"/>
          <c:w val="0.83703703703703702"/>
          <c:h val="0.4085365853658747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12699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rgbClr val="BEFAB0"/>
              </a:solidFill>
              <a:ln w="12699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AABCF4"/>
              </a:solidFill>
              <a:ln w="12699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D52FA6"/>
              </a:solidFill>
              <a:ln w="12699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rgbClr val="88B800"/>
              </a:solidFill>
              <a:ln w="12699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19619206626155564"/>
                  <c:y val="-0.10201949940198478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55,8%</a:t>
                    </a:r>
                    <a:endParaRPr lang="en-US" sz="1400" dirty="0"/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8024073272584859"/>
                  <c:y val="-0.11245404139859221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33,8%</a:t>
                    </a:r>
                    <a:endParaRPr lang="en-US" sz="1400" dirty="0"/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7,9%</a:t>
                    </a:r>
                    <a:endParaRPr lang="en-US" sz="1400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2,5%</a:t>
                    </a:r>
                    <a:endParaRPr lang="en-US" sz="1400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\О\с\н\о\в\н\о\й" sourceLinked="0"/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1-й ребенок в семье;</c:v>
                </c:pt>
                <c:pt idx="1">
                  <c:v>2-й ребенок в семье;</c:v>
                </c:pt>
                <c:pt idx="2">
                  <c:v>3- й ребенок в семье;</c:v>
                </c:pt>
                <c:pt idx="3">
                  <c:v>4-й и более ребенок в семье.</c:v>
                </c:pt>
              </c:strCache>
            </c:strRef>
          </c:cat>
          <c:val>
            <c:numRef>
              <c:f>Sheet1!$B$2:$E$2</c:f>
              <c:numCache>
                <c:formatCode>\О\с\н\о\в\н\о\й</c:formatCode>
                <c:ptCount val="4"/>
                <c:pt idx="0">
                  <c:v>0.55800000000000005</c:v>
                </c:pt>
                <c:pt idx="1">
                  <c:v>0.33800000000000252</c:v>
                </c:pt>
                <c:pt idx="2">
                  <c:v>7.9000000000000486E-2</c:v>
                </c:pt>
                <c:pt idx="3">
                  <c:v>2.5000000000000001E-2</c:v>
                </c:pt>
              </c:numCache>
            </c:numRef>
          </c:val>
        </c:ser>
      </c:pie3DChart>
      <c:spPr>
        <a:noFill/>
        <a:ln w="25399">
          <a:noFill/>
        </a:ln>
      </c:spPr>
    </c:plotArea>
    <c:legend>
      <c:legendPos val="r"/>
      <c:layout>
        <c:manualLayout>
          <c:xMode val="edge"/>
          <c:yMode val="edge"/>
          <c:x val="0"/>
          <c:y val="0.7730184108510969"/>
          <c:w val="0.63487900196001679"/>
          <c:h val="0.22273631545059291"/>
        </c:manualLayout>
      </c:layout>
      <c:spPr>
        <a:noFill/>
        <a:ln w="25399">
          <a:noFill/>
        </a:ln>
      </c:spPr>
      <c:txPr>
        <a:bodyPr/>
        <a:lstStyle/>
        <a:p>
          <a:pPr>
            <a:defRPr sz="1150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97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8292682926829271"/>
          <c:y val="8.6805555555555566E-2"/>
          <c:w val="0.63109756097560976"/>
          <c:h val="0.71875000000001465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B2ECBC"/>
            </a:solidFill>
            <a:ln w="11279">
              <a:solidFill>
                <a:schemeClr val="tx1"/>
              </a:solidFill>
              <a:prstDash val="solid"/>
            </a:ln>
          </c:spPr>
          <c:explosion val="9"/>
          <c:dPt>
            <c:idx val="0"/>
            <c:explosion val="0"/>
            <c:spPr>
              <a:solidFill>
                <a:srgbClr val="AABCF4"/>
              </a:solidFill>
              <a:ln w="11279">
                <a:solidFill>
                  <a:schemeClr val="tx1"/>
                </a:solidFill>
                <a:prstDash val="solid"/>
              </a:ln>
            </c:spPr>
          </c:dPt>
          <c:dPt>
            <c:idx val="1"/>
            <c:explosion val="0"/>
          </c:dPt>
          <c:dPt>
            <c:idx val="2"/>
            <c:explosion val="0"/>
            <c:spPr>
              <a:solidFill>
                <a:srgbClr val="D52FA6"/>
              </a:solidFill>
              <a:ln w="11279">
                <a:solidFill>
                  <a:schemeClr val="tx1"/>
                </a:solidFill>
                <a:prstDash val="solid"/>
              </a:ln>
            </c:spPr>
          </c:dPt>
          <c:dPt>
            <c:idx val="3"/>
            <c:explosion val="0"/>
            <c:spPr>
              <a:solidFill>
                <a:srgbClr val="DDD355"/>
              </a:solidFill>
              <a:ln w="11279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20093600711032386"/>
                  <c:y val="-6.0094564916097139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4</a:t>
                    </a:r>
                    <a:r>
                      <a:rPr lang="en-US" dirty="0" smtClean="0"/>
                      <a:t>5,5%</a:t>
                    </a:r>
                    <a:endParaRPr lang="en-US" dirty="0"/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0668714777421296"/>
                  <c:y val="-4.0965889181988263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4</a:t>
                    </a:r>
                    <a:r>
                      <a:rPr lang="en-US" dirty="0" smtClean="0"/>
                      <a:t>2,4%</a:t>
                    </a:r>
                    <a:endParaRPr lang="en-US" dirty="0"/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817174160136077E-3"/>
                  <c:y val="4.172536933842802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</a:t>
                    </a:r>
                    <a:r>
                      <a:rPr lang="en-US" dirty="0" smtClean="0"/>
                      <a:t>0,1%</a:t>
                    </a:r>
                    <a:endParaRPr lang="en-US" dirty="0"/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921519136762743E-2"/>
                  <c:y val="5.8694507175376474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2558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1-й ребенок</c:v>
                </c:pt>
                <c:pt idx="1">
                  <c:v>2-й ребенок</c:v>
                </c:pt>
                <c:pt idx="2">
                  <c:v>3-й ребенок</c:v>
                </c:pt>
                <c:pt idx="3">
                  <c:v>4-й и более ребенок</c:v>
                </c:pt>
              </c:strCache>
            </c:strRef>
          </c:cat>
          <c:val>
            <c:numRef>
              <c:f>Sheet1!$B$2:$E$2</c:f>
              <c:numCache>
                <c:formatCode>\О\с\н\о\в\н\о\й</c:formatCode>
                <c:ptCount val="4"/>
                <c:pt idx="0">
                  <c:v>0.45500000000000002</c:v>
                </c:pt>
                <c:pt idx="1">
                  <c:v>0.42400000000000032</c:v>
                </c:pt>
                <c:pt idx="2">
                  <c:v>0.10100000000000002</c:v>
                </c:pt>
                <c:pt idx="3">
                  <c:v>2.0000000000000011E-2</c:v>
                </c:pt>
              </c:numCache>
            </c:numRef>
          </c:val>
        </c:ser>
        <c:firstSliceAng val="0"/>
      </c:pieChart>
      <c:spPr>
        <a:noFill/>
        <a:ln w="22558">
          <a:noFill/>
        </a:ln>
      </c:spPr>
    </c:plotArea>
    <c:legend>
      <c:legendPos val="r"/>
      <c:layout>
        <c:manualLayout>
          <c:xMode val="edge"/>
          <c:yMode val="edge"/>
          <c:x val="6.0456103168024064E-2"/>
          <c:y val="0.72909348005583863"/>
          <c:w val="0.48780487804879374"/>
          <c:h val="0.17472248663176793"/>
        </c:manualLayout>
      </c:layout>
      <c:spPr>
        <a:noFill/>
        <a:ln w="22558">
          <a:noFill/>
        </a:ln>
      </c:spPr>
      <c:txPr>
        <a:bodyPr/>
        <a:lstStyle/>
        <a:p>
          <a:pPr>
            <a:defRPr sz="1050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53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725239616613419"/>
          <c:y val="8.8028169014089733E-2"/>
          <c:w val="0.65495207667733868"/>
          <c:h val="0.721830985915493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11432">
              <a:solidFill>
                <a:schemeClr val="tx1"/>
              </a:solidFill>
              <a:prstDash val="solid"/>
            </a:ln>
          </c:spPr>
          <c:explosion val="2"/>
          <c:dPt>
            <c:idx val="0"/>
            <c:explosion val="0"/>
            <c:spPr>
              <a:solidFill>
                <a:srgbClr val="AABCF4"/>
              </a:solidFill>
              <a:ln w="11432">
                <a:solidFill>
                  <a:schemeClr val="tx1"/>
                </a:solidFill>
                <a:prstDash val="solid"/>
              </a:ln>
            </c:spPr>
          </c:dPt>
          <c:dPt>
            <c:idx val="1"/>
            <c:explosion val="0"/>
            <c:spPr>
              <a:solidFill>
                <a:srgbClr val="B2ECBC"/>
              </a:solidFill>
              <a:ln w="11432">
                <a:solidFill>
                  <a:schemeClr val="tx1"/>
                </a:solidFill>
                <a:prstDash val="solid"/>
              </a:ln>
            </c:spPr>
          </c:dPt>
          <c:dPt>
            <c:idx val="2"/>
            <c:explosion val="0"/>
            <c:spPr>
              <a:solidFill>
                <a:srgbClr val="D52FA6"/>
              </a:solidFill>
              <a:ln w="11432">
                <a:solidFill>
                  <a:schemeClr val="tx1"/>
                </a:solidFill>
                <a:prstDash val="solid"/>
              </a:ln>
            </c:spPr>
          </c:dPt>
          <c:dPt>
            <c:idx val="3"/>
            <c:explosion val="0"/>
            <c:spPr>
              <a:solidFill>
                <a:srgbClr val="DDD355"/>
              </a:solidFill>
              <a:ln w="11432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23792151578951937"/>
                  <c:y val="2.189331710128435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39,4%</a:t>
                    </a:r>
                    <a:endParaRPr lang="en-US" dirty="0"/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8949201954847314"/>
                  <c:y val="-0.1470264786721084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42%</a:t>
                    </a:r>
                    <a:endParaRPr lang="en-US" dirty="0"/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3779693931220069"/>
                  <c:y val="0.1216230930471455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14,2%</a:t>
                    </a:r>
                    <a:endParaRPr lang="en-US" dirty="0"/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1032362882447839E-2"/>
                  <c:y val="5.13093729760868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4,4%</a:t>
                    </a:r>
                    <a:endParaRPr lang="en-US" dirty="0"/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2865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1-й ребенок</c:v>
                </c:pt>
                <c:pt idx="1">
                  <c:v>2-й ребенок</c:v>
                </c:pt>
                <c:pt idx="2">
                  <c:v>3-й ребенок</c:v>
                </c:pt>
                <c:pt idx="3">
                  <c:v>4-й и более ребенок</c:v>
                </c:pt>
              </c:strCache>
            </c:strRef>
          </c:cat>
          <c:val>
            <c:numRef>
              <c:f>Sheet1!$B$2:$E$2</c:f>
              <c:numCache>
                <c:formatCode>\О\с\н\о\в\н\о\й</c:formatCode>
                <c:ptCount val="4"/>
                <c:pt idx="0">
                  <c:v>0.39400000000000074</c:v>
                </c:pt>
                <c:pt idx="1">
                  <c:v>0.42000000000000032</c:v>
                </c:pt>
                <c:pt idx="2">
                  <c:v>0.14200000000000004</c:v>
                </c:pt>
                <c:pt idx="3">
                  <c:v>4.3999999999999997E-2</c:v>
                </c:pt>
              </c:numCache>
            </c:numRef>
          </c:val>
        </c:ser>
        <c:firstSliceAng val="0"/>
      </c:pieChart>
      <c:spPr>
        <a:noFill/>
        <a:ln w="22865">
          <a:noFill/>
        </a:ln>
      </c:spPr>
    </c:plotArea>
    <c:legend>
      <c:legendPos val="r"/>
      <c:layout>
        <c:manualLayout>
          <c:xMode val="edge"/>
          <c:yMode val="edge"/>
          <c:x val="6.8783884026990939E-4"/>
          <c:y val="0.76052817786627724"/>
          <c:w val="0.48242811501599042"/>
          <c:h val="0.19718309859154928"/>
        </c:manualLayout>
      </c:layout>
      <c:spPr>
        <a:noFill/>
        <a:ln w="22865">
          <a:noFill/>
        </a:ln>
      </c:spPr>
      <c:txPr>
        <a:bodyPr/>
        <a:lstStyle/>
        <a:p>
          <a:pPr>
            <a:defRPr sz="1000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53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4935064935064935"/>
          <c:y val="8.9219330855018583E-2"/>
          <c:w val="0.4987012987012987"/>
          <c:h val="0.71375464684016265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12768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rgbClr val="AABCF4"/>
              </a:solidFill>
              <a:ln w="12768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B2ECBC"/>
              </a:solidFill>
              <a:ln w="12768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D52FA6"/>
              </a:solidFill>
              <a:ln w="12768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rgbClr val="DDD355"/>
              </a:solidFill>
              <a:ln w="12768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20694617121713377"/>
                  <c:y val="-5.5156827029556522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5</a:t>
                    </a:r>
                    <a:r>
                      <a:rPr lang="en-US" dirty="0" smtClean="0"/>
                      <a:t>0%</a:t>
                    </a:r>
                    <a:endParaRPr lang="en-US" dirty="0"/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8442877726703794"/>
                  <c:y val="-4.3667480577100772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3</a:t>
                    </a:r>
                    <a:r>
                      <a:rPr lang="en-US" dirty="0" smtClean="0"/>
                      <a:t>9,1%</a:t>
                    </a:r>
                    <a:endParaRPr lang="en-US" dirty="0"/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5086251090624991E-2"/>
                  <c:y val="1.5507258303245185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8</a:t>
                    </a:r>
                    <a:r>
                      <a:rPr lang="en-US" dirty="0" smtClean="0"/>
                      <a:t>,8%</a:t>
                    </a:r>
                    <a:endParaRPr lang="en-US" dirty="0"/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1840769117326863E-2"/>
                  <c:y val="-1.1539507777202501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2</a:t>
                    </a:r>
                    <a:r>
                      <a:rPr lang="en-US" dirty="0" smtClean="0"/>
                      <a:t>,1%</a:t>
                    </a:r>
                    <a:endParaRPr lang="en-US" dirty="0"/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536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1-й ребенок</c:v>
                </c:pt>
                <c:pt idx="1">
                  <c:v>2-й ребенок</c:v>
                </c:pt>
                <c:pt idx="2">
                  <c:v>3-й ребенок</c:v>
                </c:pt>
                <c:pt idx="3">
                  <c:v>4-й и более ребенок</c:v>
                </c:pt>
              </c:strCache>
            </c:strRef>
          </c:cat>
          <c:val>
            <c:numRef>
              <c:f>Sheet1!$B$2:$E$2</c:f>
              <c:numCache>
                <c:formatCode>\О\с\н\о\в\н\о\й</c:formatCode>
                <c:ptCount val="4"/>
                <c:pt idx="0">
                  <c:v>0.5</c:v>
                </c:pt>
                <c:pt idx="1">
                  <c:v>0.39100000000000068</c:v>
                </c:pt>
                <c:pt idx="2">
                  <c:v>8.8000000000000064E-2</c:v>
                </c:pt>
                <c:pt idx="3">
                  <c:v>2.1000000000000012E-2</c:v>
                </c:pt>
              </c:numCache>
            </c:numRef>
          </c:val>
        </c:ser>
        <c:firstSliceAng val="0"/>
      </c:pieChart>
      <c:spPr>
        <a:noFill/>
        <a:ln w="25536">
          <a:noFill/>
        </a:ln>
      </c:spPr>
    </c:plotArea>
    <c:legend>
      <c:legendPos val="r"/>
      <c:layout>
        <c:manualLayout>
          <c:xMode val="edge"/>
          <c:yMode val="edge"/>
          <c:x val="5.1359484544889783E-2"/>
          <c:y val="0.67591541713672365"/>
          <c:w val="0.4337662337662338"/>
          <c:h val="0.16109192860220659"/>
        </c:manualLayout>
      </c:layout>
      <c:spPr>
        <a:noFill/>
        <a:ln w="25536">
          <a:noFill/>
        </a:ln>
      </c:spPr>
      <c:txPr>
        <a:bodyPr/>
        <a:lstStyle/>
        <a:p>
          <a:pPr>
            <a:defRPr sz="1000" b="1" i="0" u="none" strike="noStrike" spc="0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63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4136125654450271"/>
          <c:y val="7.6502732240437174E-2"/>
          <c:w val="0.71465968586390005"/>
          <c:h val="0.74590163934429399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lin ang="5400000" scaled="1"/>
            </a:gradFill>
            <a:ln w="7740">
              <a:solidFill>
                <a:schemeClr val="tx1"/>
              </a:solidFill>
              <a:prstDash val="solid"/>
            </a:ln>
          </c:spPr>
          <c:explosion val="38"/>
          <c:dPt>
            <c:idx val="0"/>
            <c:spPr>
              <a:gradFill rotWithShape="0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n w="7740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gradFill rotWithShape="0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n w="7740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101337766417437"/>
                  <c:y val="0.1430956394914186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</a:t>
                    </a:r>
                    <a:r>
                      <a:rPr lang="ru-RU" sz="1400" dirty="0" smtClean="0"/>
                      <a:t>7</a:t>
                    </a:r>
                    <a:r>
                      <a:rPr lang="en-US" sz="1400" dirty="0" smtClean="0"/>
                      <a:t>%</a:t>
                    </a:r>
                    <a:endParaRPr lang="en-US" sz="1400" dirty="0"/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4820335211139093"/>
                  <c:y val="-0.2397957229096013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8</a:t>
                    </a:r>
                    <a:r>
                      <a:rPr lang="ru-RU" sz="1400" dirty="0" smtClean="0"/>
                      <a:t>3</a:t>
                    </a:r>
                    <a:r>
                      <a:rPr lang="en-US" sz="1400" dirty="0" smtClean="0"/>
                      <a:t>%</a:t>
                    </a:r>
                    <a:endParaRPr lang="en-US" sz="1400" dirty="0"/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5481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кол-во детей, рожденных в неполных семьях;</c:v>
                </c:pt>
                <c:pt idx="1">
                  <c:v>кол-во детей, рожденных в полных семьях.</c:v>
                </c:pt>
              </c:strCache>
            </c:strRef>
          </c:cat>
          <c:val>
            <c:numRef>
              <c:f>Sheet1!$B$2:$C$2</c:f>
              <c:numCache>
                <c:formatCode>\О\с\н\о\в\н\о\й</c:formatCode>
                <c:ptCount val="2"/>
                <c:pt idx="0">
                  <c:v>0.17</c:v>
                </c:pt>
                <c:pt idx="1">
                  <c:v>0.83000000000000018</c:v>
                </c:pt>
              </c:numCache>
            </c:numRef>
          </c:val>
        </c:ser>
        <c:firstSliceAng val="0"/>
      </c:pieChart>
      <c:spPr>
        <a:noFill/>
        <a:ln w="15481">
          <a:noFill/>
        </a:ln>
      </c:spPr>
    </c:plotArea>
    <c:legend>
      <c:legendPos val="r"/>
      <c:layout>
        <c:manualLayout>
          <c:xMode val="edge"/>
          <c:yMode val="edge"/>
          <c:x val="0"/>
          <c:y val="0.85519125683062458"/>
          <c:w val="0.96073298429319465"/>
          <c:h val="0.14480874316940487"/>
        </c:manualLayout>
      </c:layout>
      <c:spPr>
        <a:noFill/>
        <a:ln w="15481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34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1212087545828395"/>
          <c:y val="5.8041363410176086E-2"/>
          <c:w val="0.84907788023553465"/>
          <c:h val="0.7998331075571796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детей, оставленных в роддомах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2005</c:v>
                </c:pt>
                <c:pt idx="1">
                  <c:v>2008</c:v>
                </c:pt>
                <c:pt idx="2">
                  <c:v>2009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282</c:v>
                </c:pt>
                <c:pt idx="1">
                  <c:v>188</c:v>
                </c:pt>
                <c:pt idx="2">
                  <c:v>251</c:v>
                </c:pt>
                <c:pt idx="3">
                  <c:v>165</c:v>
                </c:pt>
                <c:pt idx="4">
                  <c:v>103</c:v>
                </c:pt>
                <c:pt idx="5">
                  <c:v>101</c:v>
                </c:pt>
                <c:pt idx="6">
                  <c:v>76</c:v>
                </c:pt>
              </c:numCache>
            </c:numRef>
          </c:val>
        </c:ser>
        <c:axId val="55773440"/>
        <c:axId val="55795712"/>
      </c:barChart>
      <c:catAx>
        <c:axId val="557734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00" b="1" i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5795712"/>
        <c:crosses val="autoZero"/>
        <c:auto val="1"/>
        <c:lblAlgn val="ctr"/>
        <c:lblOffset val="100"/>
      </c:catAx>
      <c:valAx>
        <c:axId val="55795712"/>
        <c:scaling>
          <c:orientation val="minMax"/>
          <c:max val="300"/>
        </c:scaling>
        <c:axPos val="l"/>
        <c:numFmt formatCode="General" sourceLinked="1"/>
        <c:tickLblPos val="nextTo"/>
        <c:txPr>
          <a:bodyPr/>
          <a:lstStyle/>
          <a:p>
            <a:pPr>
              <a:defRPr sz="850" baseline="0"/>
            </a:pPr>
            <a:endParaRPr lang="ru-RU"/>
          </a:p>
        </c:txPr>
        <c:crossAx val="55773440"/>
        <c:crosses val="autoZero"/>
        <c:crossBetween val="between"/>
      </c:valAx>
      <c:spPr>
        <a:solidFill>
          <a:schemeClr val="bg1"/>
        </a:solidFill>
      </c:spPr>
    </c:plotArea>
    <c:legend>
      <c:legendPos val="b"/>
      <c:layout>
        <c:manualLayout>
          <c:xMode val="edge"/>
          <c:yMode val="edge"/>
          <c:x val="0.12760248861237641"/>
          <c:y val="0.94913167808361965"/>
          <c:w val="0.78712365292745268"/>
          <c:h val="4.7454124068723832E-2"/>
        </c:manualLayout>
      </c:layout>
      <c:txPr>
        <a:bodyPr/>
        <a:lstStyle/>
        <a:p>
          <a:pPr>
            <a:defRPr sz="9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актов об усыновлении</c:v>
                </c:pt>
              </c:strCache>
            </c:strRef>
          </c:tx>
          <c:spPr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>
              <a:solidFill>
                <a:srgbClr val="000000"/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2006</c:v>
                </c:pt>
                <c:pt idx="1">
                  <c:v>2009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458</c:v>
                </c:pt>
                <c:pt idx="1">
                  <c:v>560</c:v>
                </c:pt>
                <c:pt idx="2">
                  <c:v>427</c:v>
                </c:pt>
                <c:pt idx="3">
                  <c:v>431</c:v>
                </c:pt>
                <c:pt idx="4">
                  <c:v>481</c:v>
                </c:pt>
                <c:pt idx="5">
                  <c:v>399</c:v>
                </c:pt>
              </c:numCache>
            </c:numRef>
          </c:val>
        </c:ser>
        <c:axId val="56022528"/>
        <c:axId val="56024064"/>
      </c:barChart>
      <c:catAx>
        <c:axId val="560225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 b="1" i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6024064"/>
        <c:crosses val="autoZero"/>
        <c:auto val="1"/>
        <c:lblAlgn val="ctr"/>
        <c:lblOffset val="100"/>
      </c:catAx>
      <c:valAx>
        <c:axId val="56024064"/>
        <c:scaling>
          <c:orientation val="minMax"/>
          <c:max val="600"/>
        </c:scaling>
        <c:axPos val="l"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560225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2745250527719144E-2"/>
          <c:y val="0.9284741680984343"/>
          <c:w val="0.9"/>
          <c:h val="5.4454842663278616E-2"/>
        </c:manualLayout>
      </c:layout>
      <c:txPr>
        <a:bodyPr/>
        <a:lstStyle/>
        <a:p>
          <a:pPr>
            <a:defRPr sz="1000" b="1" baseline="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актов об установлении отцовства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0000"/>
              </a:solidFill>
            </a:ln>
          </c:spPr>
          <c:dLbls>
            <c:dLbl>
              <c:idx val="4"/>
              <c:layout>
                <c:manualLayout>
                  <c:x val="7.0544939451172104E-3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5273858460171245E-3"/>
                  <c:y val="1.0242683479915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4109543384068441E-2"/>
                  <c:y val="1.309471935077754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ru-RU" dirty="0" smtClean="0"/>
                      <a:t>414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527385846017145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7701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smtClean="0"/>
                      <a:t>7</a:t>
                    </a:r>
                    <a:r>
                      <a:rPr lang="ru-RU" smtClean="0"/>
                      <a:t>701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2006</c:v>
                </c:pt>
                <c:pt idx="1">
                  <c:v>2009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6415</c:v>
                </c:pt>
                <c:pt idx="1">
                  <c:v>6815</c:v>
                </c:pt>
                <c:pt idx="2">
                  <c:v>6965</c:v>
                </c:pt>
                <c:pt idx="3">
                  <c:v>7414</c:v>
                </c:pt>
                <c:pt idx="4">
                  <c:v>7701</c:v>
                </c:pt>
                <c:pt idx="5">
                  <c:v>7345</c:v>
                </c:pt>
              </c:numCache>
            </c:numRef>
          </c:val>
        </c:ser>
        <c:axId val="56107392"/>
        <c:axId val="56108928"/>
      </c:barChart>
      <c:catAx>
        <c:axId val="561073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 b="1" i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6108928"/>
        <c:crosses val="autoZero"/>
        <c:auto val="1"/>
        <c:lblAlgn val="ctr"/>
        <c:lblOffset val="100"/>
      </c:catAx>
      <c:valAx>
        <c:axId val="56108928"/>
        <c:scaling>
          <c:orientation val="minMax"/>
          <c:max val="7900"/>
        </c:scaling>
        <c:axPos val="l"/>
        <c:numFmt formatCode="General" sourceLinked="1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561073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90816130391172956"/>
          <c:w val="0.96349294522830797"/>
          <c:h val="8.8424498240615781E-2"/>
        </c:manualLayout>
      </c:layout>
      <c:txPr>
        <a:bodyPr/>
        <a:lstStyle/>
        <a:p>
          <a:pPr>
            <a:defRPr sz="1000" b="1" baseline="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3768115942028986"/>
          <c:y val="9.5022624434389164E-2"/>
          <c:w val="0.83816425120772942"/>
          <c:h val="0.59276018099547456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г.Казань</c:v>
                </c:pt>
              </c:strCache>
            </c:strRef>
          </c:tx>
          <c:spPr>
            <a:solidFill>
              <a:srgbClr val="F4AAE9"/>
            </a:solidFill>
            <a:ln w="9470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1.4544305008022701E-3"/>
                  <c:y val="9.6567915386015311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3883741193722934E-4"/>
                  <c:y val="-8.6678374656281067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753155914949689E-2"/>
                  <c:y val="1.6767754638808609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3521294918427023E-2"/>
                  <c:y val="-1.7778495949508713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8046560371484131E-2"/>
                  <c:y val="1.2602801392570617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1894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12825</c:v>
                </c:pt>
                <c:pt idx="1">
                  <c:v>12909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г.Набережные Челны</c:v>
                </c:pt>
              </c:strCache>
            </c:strRef>
          </c:tx>
          <c:spPr>
            <a:solidFill>
              <a:srgbClr val="AABCF4"/>
            </a:solidFill>
            <a:ln w="9470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2.8222831691653311E-3"/>
                  <c:y val="7.9745315523772897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5077633097947963E-3"/>
                  <c:y val="-1.1806060698386136E-4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684208667396602E-3"/>
                  <c:y val="6.8153403996092914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4724753848233187E-2"/>
                  <c:y val="3.4183440363270692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4096685758004017E-2"/>
                  <c:y val="1.2616600751727757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1894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Sheet1!$B$3:$C$3</c:f>
              <c:numCache>
                <c:formatCode>0</c:formatCode>
                <c:ptCount val="2"/>
                <c:pt idx="0">
                  <c:v>4740</c:v>
                </c:pt>
                <c:pt idx="1">
                  <c:v>4624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муниципальные районы РТ </c:v>
                </c:pt>
              </c:strCache>
            </c:strRef>
          </c:tx>
          <c:spPr>
            <a:solidFill>
              <a:srgbClr val="B2ECBC"/>
            </a:solidFill>
            <a:ln w="9470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3.7111222093530092E-3"/>
                  <c:y val="-1.1807038347806277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1602397220244824E-3"/>
                  <c:y val="-9.8855542481945426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4576129806926068E-3"/>
                  <c:y val="-1.3006662637253795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0332824569803612E-2"/>
                  <c:y val="1.2091296411394318E-4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1443708852254325E-2"/>
                  <c:y val="-1.1053729212559787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1894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Sheet1!$B$4:$C$4</c:f>
              <c:numCache>
                <c:formatCode>0</c:formatCode>
                <c:ptCount val="2"/>
                <c:pt idx="0">
                  <c:v>16015</c:v>
                </c:pt>
                <c:pt idx="1">
                  <c:v>15014</c:v>
                </c:pt>
              </c:numCache>
            </c:numRef>
          </c:val>
        </c:ser>
        <c:axId val="56373632"/>
        <c:axId val="56375168"/>
      </c:barChart>
      <c:catAx>
        <c:axId val="56373632"/>
        <c:scaling>
          <c:orientation val="minMax"/>
        </c:scaling>
        <c:axPos val="b"/>
        <c:numFmt formatCode="General" sourceLinked="1"/>
        <c:tickLblPos val="nextTo"/>
        <c:spPr>
          <a:ln w="23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56375168"/>
        <c:crosses val="autoZero"/>
        <c:auto val="1"/>
        <c:lblAlgn val="ctr"/>
        <c:lblOffset val="100"/>
        <c:tickLblSkip val="1"/>
        <c:tickMarkSkip val="1"/>
      </c:catAx>
      <c:valAx>
        <c:axId val="56375168"/>
        <c:scaling>
          <c:orientation val="minMax"/>
        </c:scaling>
        <c:axPos val="l"/>
        <c:numFmt formatCode="General" sourceLinked="1"/>
        <c:tickLblPos val="nextTo"/>
        <c:spPr>
          <a:ln w="23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5637363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7404959843449533E-2"/>
          <c:y val="0.77999034968764969"/>
          <c:w val="0.46376811594202932"/>
          <c:h val="0.10859728506787369"/>
        </c:manualLayout>
      </c:layout>
      <c:spPr>
        <a:noFill/>
        <a:ln w="9470">
          <a:noFill/>
          <a:prstDash val="solid"/>
        </a:ln>
      </c:spPr>
      <c:txPr>
        <a:bodyPr/>
        <a:lstStyle/>
        <a:p>
          <a:pPr>
            <a:defRPr sz="1000" b="0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34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актов о регистрации заключения брака</c:v>
                </c:pt>
              </c:strCache>
            </c:strRef>
          </c:tx>
          <c:spPr>
            <a:solidFill>
              <a:srgbClr val="FF66FF"/>
            </a:solidFill>
            <a:ln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0"/>
                  <c:y val="6.453604554110553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6903185121893664E-7"/>
                  <c:y val="6.453604554110553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3.2268022770552802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6.453604554110553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3.2268022770552992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7083522552402027E-2"/>
                  <c:y val="9.6804068311658626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32795</c:v>
                </c:pt>
                <c:pt idx="1">
                  <c:v>29497</c:v>
                </c:pt>
                <c:pt idx="2">
                  <c:v>31435</c:v>
                </c:pt>
                <c:pt idx="3">
                  <c:v>36103</c:v>
                </c:pt>
                <c:pt idx="4">
                  <c:v>33172</c:v>
                </c:pt>
                <c:pt idx="5">
                  <c:v>33580</c:v>
                </c:pt>
                <c:pt idx="6">
                  <c:v>32547</c:v>
                </c:pt>
              </c:numCache>
            </c:numRef>
          </c:val>
        </c:ser>
        <c:axId val="56526720"/>
        <c:axId val="56528256"/>
      </c:barChart>
      <c:catAx>
        <c:axId val="565267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 b="1" i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6528256"/>
        <c:crosses val="autoZero"/>
        <c:auto val="1"/>
        <c:lblAlgn val="ctr"/>
        <c:lblOffset val="100"/>
      </c:catAx>
      <c:valAx>
        <c:axId val="56528256"/>
        <c:scaling>
          <c:orientation val="minMax"/>
          <c:max val="36700"/>
        </c:scaling>
        <c:axPos val="l"/>
        <c:numFmt formatCode="General" sourceLinked="1"/>
        <c:tickLblPos val="nextTo"/>
        <c:txPr>
          <a:bodyPr/>
          <a:lstStyle/>
          <a:p>
            <a:pPr>
              <a:defRPr sz="700" baseline="0"/>
            </a:pPr>
            <a:endParaRPr lang="ru-RU"/>
          </a:p>
        </c:txPr>
        <c:crossAx val="565267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9284741680984343"/>
          <c:w val="0.97407510276635934"/>
          <c:h val="5.4454842663278616E-2"/>
        </c:manualLayout>
      </c:layout>
      <c:txPr>
        <a:bodyPr/>
        <a:lstStyle/>
        <a:p>
          <a:pPr>
            <a:defRPr sz="8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3515905640114212E-2"/>
          <c:y val="7.3128730954013746E-2"/>
          <c:w val="0.90985569504622943"/>
          <c:h val="0.84194811687590265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актов на 1 тыс. населения Республики Татарстан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3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7.8386352133714022E-3"/>
                  <c:y val="1.29043927368503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2600204915503913E-3"/>
                  <c:y val="2.581014033671059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1992247774938814E-3"/>
                  <c:y val="3.44135204489474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9193176066856811E-3"/>
                  <c:y val="1.720676022447370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4.7318590617302862E-2"/>
                </c:manualLayout>
              </c:layout>
              <c:tx>
                <c:rich>
                  <a:bodyPr/>
                  <a:lstStyle/>
                  <a:p>
                    <a:r>
                      <a:rPr lang="en-US" sz="800" b="1" dirty="0" smtClean="0"/>
                      <a:t>42,3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6220419953338564E-3"/>
                  <c:y val="-8.6033801122368317E-3"/>
                </c:manualLayout>
              </c:layout>
              <c:tx>
                <c:rich>
                  <a:bodyPr/>
                  <a:lstStyle/>
                  <a:p>
                    <a:r>
                      <a:rPr lang="en-US" sz="800" b="1" dirty="0" smtClean="0"/>
                      <a:t>42,7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9193176066856811E-3"/>
                  <c:y val="1.290507016835539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 i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2006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36.9</c:v>
                </c:pt>
                <c:pt idx="1">
                  <c:v>39.5</c:v>
                </c:pt>
                <c:pt idx="2">
                  <c:v>39.5</c:v>
                </c:pt>
                <c:pt idx="3">
                  <c:v>40.800000000000011</c:v>
                </c:pt>
                <c:pt idx="4">
                  <c:v>42.3</c:v>
                </c:pt>
                <c:pt idx="5">
                  <c:v>42.7</c:v>
                </c:pt>
                <c:pt idx="6">
                  <c:v>42.2</c:v>
                </c:pt>
              </c:numCache>
            </c:numRef>
          </c:val>
        </c:ser>
        <c:marker val="1"/>
        <c:axId val="111538176"/>
        <c:axId val="111539712"/>
      </c:lineChart>
      <c:catAx>
        <c:axId val="111538176"/>
        <c:scaling>
          <c:orientation val="minMax"/>
        </c:scaling>
        <c:delete val="1"/>
        <c:axPos val="b"/>
        <c:numFmt formatCode="General" sourceLinked="1"/>
        <c:tickLblPos val="none"/>
        <c:crossAx val="111539712"/>
        <c:crosses val="autoZero"/>
        <c:auto val="1"/>
        <c:lblAlgn val="ctr"/>
        <c:lblOffset val="100"/>
      </c:catAx>
      <c:valAx>
        <c:axId val="111539712"/>
        <c:scaling>
          <c:orientation val="minMax"/>
        </c:scaling>
        <c:delete val="1"/>
        <c:axPos val="l"/>
        <c:numFmt formatCode="General" sourceLinked="1"/>
        <c:tickLblPos val="none"/>
        <c:crossAx val="111538176"/>
        <c:crosses val="autoZero"/>
        <c:crossBetween val="between"/>
      </c:valAx>
      <c:spPr>
        <a:noFill/>
        <a:ln w="25400">
          <a:noFill/>
        </a:ln>
        <a:scene3d>
          <a:camera prst="orthographicFront"/>
          <a:lightRig rig="threePt" dir="t"/>
        </a:scene3d>
        <a:sp3d>
          <a:bevelT/>
        </a:sp3d>
      </c:spPr>
    </c:plotArea>
    <c:legend>
      <c:legendPos val="b"/>
      <c:layout>
        <c:manualLayout>
          <c:xMode val="edge"/>
          <c:yMode val="edge"/>
          <c:x val="0"/>
          <c:y val="0.92577552358681425"/>
          <c:w val="0.9960806823933146"/>
          <c:h val="4.8414336076479304E-2"/>
        </c:manualLayout>
      </c:layout>
      <c:txPr>
        <a:bodyPr/>
        <a:lstStyle/>
        <a:p>
          <a:pPr>
            <a:defRPr sz="85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2515228804364656E-2"/>
          <c:y val="4.8501555382735255E-2"/>
          <c:w val="0.91744416105065429"/>
          <c:h val="0.81108383790689964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актов на 1 тыс. населения РТ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circle"/>
            <c:size val="3"/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1.8528033922156798E-2"/>
                  <c:y val="-2.53034215710449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998444617264766E-2"/>
                  <c:y val="-5.442484710370937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6808595341258433E-3"/>
                  <c:y val="-8.329121967477864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70542856349295E-3"/>
                  <c:y val="-9.8691608791435462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4697441025071274E-2"/>
                  <c:y val="-5.094792990480737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0210381716846281E-2"/>
                  <c:y val="-4.730233226118508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7.8177077546939394E-3"/>
                  <c:y val="-2.258387279462190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3.1275460134059445E-4"/>
                  <c:y val="8.8184646150428533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8.7000000000000011</c:v>
                </c:pt>
                <c:pt idx="1">
                  <c:v>7.8</c:v>
                </c:pt>
                <c:pt idx="2">
                  <c:v>8.3000000000000007</c:v>
                </c:pt>
                <c:pt idx="3">
                  <c:v>9.5</c:v>
                </c:pt>
                <c:pt idx="4">
                  <c:v>8.7000000000000011</c:v>
                </c:pt>
                <c:pt idx="5">
                  <c:v>8.8000000000000007</c:v>
                </c:pt>
                <c:pt idx="6">
                  <c:v>8.5</c:v>
                </c:pt>
              </c:numCache>
            </c:numRef>
          </c:val>
        </c:ser>
        <c:marker val="1"/>
        <c:axId val="56614272"/>
        <c:axId val="56616064"/>
      </c:lineChart>
      <c:catAx>
        <c:axId val="56614272"/>
        <c:scaling>
          <c:orientation val="minMax"/>
        </c:scaling>
        <c:delete val="1"/>
        <c:axPos val="b"/>
        <c:numFmt formatCode="General" sourceLinked="1"/>
        <c:tickLblPos val="none"/>
        <c:crossAx val="56616064"/>
        <c:crosses val="autoZero"/>
        <c:auto val="1"/>
        <c:lblAlgn val="ctr"/>
        <c:lblOffset val="100"/>
      </c:catAx>
      <c:valAx>
        <c:axId val="56616064"/>
        <c:scaling>
          <c:orientation val="minMax"/>
        </c:scaling>
        <c:delete val="1"/>
        <c:axPos val="l"/>
        <c:numFmt formatCode="General" sourceLinked="1"/>
        <c:tickLblPos val="none"/>
        <c:crossAx val="56614272"/>
        <c:crosses val="autoZero"/>
        <c:crossBetween val="between"/>
      </c:valAx>
      <c:spPr>
        <a:noFill/>
        <a:ln w="25400">
          <a:noFill/>
        </a:ln>
        <a:scene3d>
          <a:camera prst="orthographicFront"/>
          <a:lightRig rig="threePt" dir="t"/>
        </a:scene3d>
        <a:sp3d>
          <a:bevelT/>
        </a:sp3d>
      </c:spPr>
    </c:plotArea>
    <c:legend>
      <c:legendPos val="b"/>
      <c:legendEntry>
        <c:idx val="0"/>
        <c:txPr>
          <a:bodyPr/>
          <a:lstStyle/>
          <a:p>
            <a:pPr>
              <a:defRPr sz="800" b="1"/>
            </a:pPr>
            <a:endParaRPr lang="ru-RU"/>
          </a:p>
        </c:txPr>
      </c:legendEntry>
      <c:layout>
        <c:manualLayout>
          <c:xMode val="edge"/>
          <c:yMode val="edge"/>
          <c:x val="0"/>
          <c:y val="0.92577552358682502"/>
          <c:w val="0.69979694927513969"/>
          <c:h val="4.8414336076479304E-2"/>
        </c:manualLayout>
      </c:layout>
      <c:txPr>
        <a:bodyPr/>
        <a:lstStyle/>
        <a:p>
          <a:pPr>
            <a:defRPr sz="8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5032679738562091"/>
          <c:y val="7.0234113712374549E-2"/>
          <c:w val="0.81699346405228768"/>
          <c:h val="0.55852842809364545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Количество  браков в августе</c:v>
                </c:pt>
              </c:strCache>
            </c:strRef>
          </c:tx>
          <c:spPr>
            <a:gradFill>
              <a:gsLst>
                <a:gs pos="0">
                  <a:srgbClr val="BEFAB0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2700000" scaled="0"/>
            </a:gradFill>
            <a:ln w="12700">
              <a:solidFill>
                <a:schemeClr val="tx1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4018</c:v>
                </c:pt>
                <c:pt idx="1">
                  <c:v>3519</c:v>
                </c:pt>
                <c:pt idx="2">
                  <c:v>4741</c:v>
                </c:pt>
                <c:pt idx="3">
                  <c:v>5668</c:v>
                </c:pt>
                <c:pt idx="4">
                  <c:v>5699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Среднее число зарегистрированных браков в месяц</c:v>
                </c:pt>
              </c:strCache>
            </c:strRef>
          </c:tx>
          <c:spPr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2700000" scaled="0"/>
            </a:gradFill>
            <a:ln w="12700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2.3932535420733602E-2"/>
                  <c:y val="-6.8343178787983565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6821528574411E-2"/>
                  <c:y val="6.8129367135987664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7051421671914856E-2"/>
                  <c:y val="3.6949821044926692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6652802558600521E-2"/>
                  <c:y val="5.0116395367837034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611895727558965E-2"/>
                  <c:y val="-1.2548896217143945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Sheet1!$B$4:$F$4</c:f>
              <c:numCache>
                <c:formatCode>General</c:formatCode>
                <c:ptCount val="5"/>
                <c:pt idx="0">
                  <c:v>2619</c:v>
                </c:pt>
                <c:pt idx="1">
                  <c:v>3008</c:v>
                </c:pt>
                <c:pt idx="2">
                  <c:v>2764</c:v>
                </c:pt>
                <c:pt idx="3">
                  <c:v>2798</c:v>
                </c:pt>
                <c:pt idx="4">
                  <c:v>2712</c:v>
                </c:pt>
              </c:numCache>
            </c:numRef>
          </c:val>
        </c:ser>
        <c:axId val="57803520"/>
        <c:axId val="57805056"/>
      </c:barChart>
      <c:lineChart>
        <c:grouping val="standard"/>
        <c:ser>
          <c:idx val="0"/>
          <c:order val="1"/>
          <c:tx>
            <c:strRef>
              <c:f>Sheet1!$A$3</c:f>
              <c:strCache>
                <c:ptCount val="1"/>
                <c:pt idx="0">
                  <c:v>Количество браков в мае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2.2908331163143086E-2"/>
                  <c:y val="-3.703956914576441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9947549550286359E-2"/>
                  <c:y val="-3.368694964946767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2761791899665479E-2"/>
                  <c:y val="-2.864821875305121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109693573142082E-2"/>
                  <c:y val="-4.41969338737431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6330490027857006E-3"/>
                  <c:y val="-2.251954781825399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768</c:v>
                </c:pt>
                <c:pt idx="1">
                  <c:v>892</c:v>
                </c:pt>
                <c:pt idx="2">
                  <c:v>995</c:v>
                </c:pt>
                <c:pt idx="3">
                  <c:v>1076</c:v>
                </c:pt>
                <c:pt idx="4">
                  <c:v>1143</c:v>
                </c:pt>
              </c:numCache>
            </c:numRef>
          </c:val>
        </c:ser>
        <c:marker val="1"/>
        <c:axId val="57806848"/>
        <c:axId val="57808384"/>
      </c:lineChart>
      <c:catAx>
        <c:axId val="57803520"/>
        <c:scaling>
          <c:orientation val="minMax"/>
        </c:scaling>
        <c:axPos val="b"/>
        <c:numFmt formatCode="General" sourceLinked="1"/>
        <c:majorTickMark val="cross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57805056"/>
        <c:crosses val="autoZero"/>
        <c:lblAlgn val="ctr"/>
        <c:lblOffset val="100"/>
        <c:tickLblSkip val="1"/>
        <c:tickMarkSkip val="1"/>
      </c:catAx>
      <c:valAx>
        <c:axId val="57805056"/>
        <c:scaling>
          <c:orientation val="minMax"/>
        </c:scaling>
        <c:axPos val="l"/>
        <c:numFmt formatCode="General" sourceLinked="1"/>
        <c:majorTickMark val="cross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00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57803520"/>
        <c:crosses val="autoZero"/>
        <c:crossBetween val="between"/>
      </c:valAx>
      <c:catAx>
        <c:axId val="57806848"/>
        <c:scaling>
          <c:orientation val="minMax"/>
        </c:scaling>
        <c:delete val="1"/>
        <c:axPos val="b"/>
        <c:numFmt formatCode="General" sourceLinked="1"/>
        <c:tickLblPos val="none"/>
        <c:crossAx val="57808384"/>
        <c:crosses val="autoZero"/>
        <c:lblAlgn val="ctr"/>
        <c:lblOffset val="100"/>
      </c:catAx>
      <c:valAx>
        <c:axId val="57808384"/>
        <c:scaling>
          <c:orientation val="minMax"/>
        </c:scaling>
        <c:delete val="1"/>
        <c:axPos val="l"/>
        <c:numFmt formatCode="General" sourceLinked="1"/>
        <c:tickLblPos val="none"/>
        <c:crossAx val="57806848"/>
        <c:crosses val="autoZero"/>
        <c:crossBetween val="between"/>
      </c:valAx>
      <c:spPr>
        <a:solidFill>
          <a:srgbClr val="FFFFFF"/>
        </a:solidFill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.11118491978257558"/>
          <c:y val="0.74408659179366876"/>
          <c:w val="0.85248612910724564"/>
          <c:h val="0.17161843014206277"/>
        </c:manualLayout>
      </c:layout>
      <c:spPr>
        <a:solidFill>
          <a:schemeClr val="bg1"/>
        </a:solidFill>
        <a:ln w="12700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5163584789786481"/>
          <c:y val="0.25831266404199482"/>
          <c:w val="0.70675687830484912"/>
          <c:h val="0.5450761154855643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dPt>
            <c:idx val="0"/>
            <c:spPr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solidFill>
                  <a:srgbClr val="000000"/>
                </a:solidFill>
              </a:ln>
            </c:spPr>
          </c:dPt>
          <c:dPt>
            <c:idx val="1"/>
            <c:spPr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2700000" scaled="0"/>
              </a:gradFill>
              <a:ln>
                <a:solidFill>
                  <a:srgbClr val="000000"/>
                </a:solidFill>
              </a:ln>
            </c:spPr>
          </c:dPt>
          <c:dPt>
            <c:idx val="2"/>
            <c:spPr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2700000" scaled="0"/>
              </a:gradFill>
              <a:ln>
                <a:solidFill>
                  <a:srgbClr val="000000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rgbClr val="000000"/>
                </a:solidFill>
              </a:ln>
            </c:spPr>
          </c:dPt>
          <c:dPt>
            <c:idx val="4"/>
            <c:spPr>
              <a:solidFill>
                <a:srgbClr val="7030A0">
                  <a:alpha val="78000"/>
                </a:srgbClr>
              </a:solidFill>
            </c:spPr>
          </c:dPt>
          <c:dPt>
            <c:idx val="6"/>
            <c:spPr>
              <a:solidFill>
                <a:srgbClr val="92D050"/>
              </a:solidFill>
              <a:ln>
                <a:solidFill>
                  <a:srgbClr val="000000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2007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7387</c:v>
                </c:pt>
                <c:pt idx="1">
                  <c:v>6650</c:v>
                </c:pt>
                <c:pt idx="2">
                  <c:v>7881</c:v>
                </c:pt>
                <c:pt idx="3">
                  <c:v>6893</c:v>
                </c:pt>
                <c:pt idx="4">
                  <c:v>6623</c:v>
                </c:pt>
                <c:pt idx="5">
                  <c:v>6132</c:v>
                </c:pt>
              </c:numCache>
            </c:numRef>
          </c:val>
        </c:ser>
        <c:axId val="58004608"/>
        <c:axId val="58006144"/>
      </c:barChart>
      <c:catAx>
        <c:axId val="580046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00" b="1" baseline="0"/>
            </a:pPr>
            <a:endParaRPr lang="ru-RU"/>
          </a:p>
        </c:txPr>
        <c:crossAx val="58006144"/>
        <c:crosses val="autoZero"/>
        <c:auto val="1"/>
        <c:lblAlgn val="ctr"/>
        <c:lblOffset val="100"/>
      </c:catAx>
      <c:valAx>
        <c:axId val="5800614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580046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3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300" dirty="0"/>
              <a:t>Число </a:t>
            </a:r>
            <a:r>
              <a:rPr lang="ru-RU" sz="1300" u="sng" dirty="0"/>
              <a:t>женщин</a:t>
            </a:r>
            <a:r>
              <a:rPr lang="ru-RU" sz="1300" dirty="0"/>
              <a:t>, вступивших в первый и повторный браки в </a:t>
            </a:r>
            <a:r>
              <a:rPr lang="ru-RU" sz="1300" dirty="0" smtClean="0"/>
              <a:t>2014 </a:t>
            </a:r>
            <a:r>
              <a:rPr lang="ru-RU" sz="1300" dirty="0"/>
              <a:t>г.</a:t>
            </a:r>
          </a:p>
        </c:rich>
      </c:tx>
      <c:layout>
        <c:manualLayout>
          <c:xMode val="edge"/>
          <c:yMode val="edge"/>
          <c:x val="0.14052287581699346"/>
          <c:y val="2.0066889632106968E-2"/>
        </c:manualLayout>
      </c:layout>
      <c:spPr>
        <a:noFill/>
        <a:ln w="25373">
          <a:noFill/>
        </a:ln>
      </c:spPr>
    </c:title>
    <c:view3D>
      <c:perspective val="0"/>
    </c:view3D>
    <c:plotArea>
      <c:layout>
        <c:manualLayout>
          <c:layoutTarget val="inner"/>
          <c:xMode val="edge"/>
          <c:yMode val="edge"/>
          <c:x val="0.11304691982140036"/>
          <c:y val="0.37031047067751593"/>
          <c:w val="0.76545809809676668"/>
          <c:h val="0.3086194646281754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Женщины</c:v>
                </c:pt>
              </c:strCache>
            </c:strRef>
          </c:tx>
          <c:spPr>
            <a:solidFill>
              <a:srgbClr val="AABCF4"/>
            </a:solidFill>
            <a:ln w="12687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rgbClr val="FF99FF"/>
              </a:solidFill>
              <a:ln w="12687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C80000"/>
              </a:solidFill>
              <a:ln w="12687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15190148749885779"/>
                  <c:y val="4.4252751624452989E-2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400" dirty="0" smtClean="0"/>
                      <a:t>77,5%</a:t>
                    </a:r>
                    <a:endParaRPr lang="en-US" sz="1400" dirty="0"/>
                  </a:p>
                </c:rich>
              </c:tx>
              <c:numFmt formatCode="0%" sourceLinked="0"/>
              <c:spPr>
                <a:noFill/>
                <a:ln w="25373">
                  <a:noFill/>
                </a:ln>
              </c:spPr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143927362828321E-2"/>
                  <c:y val="-3.4544224903858903E-2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400" dirty="0" smtClean="0"/>
                      <a:t>22,5%</a:t>
                    </a:r>
                    <a:endParaRPr lang="en-US" sz="1400" dirty="0"/>
                  </a:p>
                </c:rich>
              </c:tx>
              <c:numFmt formatCode="0%" sourceLinked="0"/>
              <c:spPr>
                <a:noFill/>
                <a:ln w="25373">
                  <a:noFill/>
                </a:ln>
              </c:spPr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 w="25373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Женщины, вступившие в первый брак</c:v>
                </c:pt>
                <c:pt idx="1">
                  <c:v>Женщины, вступившие в повторный брак</c:v>
                </c:pt>
              </c:strCache>
            </c:strRef>
          </c:cat>
          <c:val>
            <c:numRef>
              <c:f>Sheet1!$B$2:$C$2</c:f>
              <c:numCache>
                <c:formatCode>\О\с\н\о\в\н\о\й</c:formatCode>
                <c:ptCount val="2"/>
                <c:pt idx="0">
                  <c:v>77.5</c:v>
                </c:pt>
                <c:pt idx="1">
                  <c:v>22.5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87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2687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Sheet1!$B$1:$C$1</c:f>
              <c:strCache>
                <c:ptCount val="2"/>
                <c:pt idx="0">
                  <c:v>Женщины, вступившие в первый брак</c:v>
                </c:pt>
                <c:pt idx="1">
                  <c:v>Женщины, вступившие в повторный брак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2687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2687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2687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Sheet1!$B$1:$C$1</c:f>
              <c:strCache>
                <c:ptCount val="2"/>
                <c:pt idx="0">
                  <c:v>Женщины, вступившие в первый брак</c:v>
                </c:pt>
                <c:pt idx="1">
                  <c:v>Женщины, вступившие в повторный брак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</c:numCache>
            </c:numRef>
          </c:val>
        </c:ser>
      </c:pie3DChart>
      <c:spPr>
        <a:noFill/>
        <a:ln w="12687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"/>
          <c:y val="0.78507359766609264"/>
          <c:w val="1"/>
          <c:h val="0.17794695663705104"/>
        </c:manualLayout>
      </c:layout>
      <c:spPr>
        <a:noFill/>
        <a:ln w="12687">
          <a:noFill/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7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1480362537764352"/>
          <c:y val="6.3545150501671865E-2"/>
          <c:w val="0.85498489425984237"/>
          <c:h val="0.71906354515050153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Количество браков с иностранцами</c:v>
                </c:pt>
              </c:strCache>
            </c:strRef>
          </c:tx>
          <c:spPr>
            <a:gradFill>
              <a:gsLst>
                <a:gs pos="30000">
                  <a:srgbClr val="FFFF00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ln w="11769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3.4560753140015473E-3"/>
                  <c:y val="-1.2015890096777563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707098598793308E-2"/>
                  <c:y val="-3.3940866077658838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8943455378720747E-3"/>
                  <c:y val="-3.2918899823650781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102740513204728E-2"/>
                  <c:y val="-4.2320837791523132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2899874522836727E-3"/>
                  <c:y val="-1.664251914547403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537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556</c:v>
                </c:pt>
                <c:pt idx="1">
                  <c:v>628</c:v>
                </c:pt>
                <c:pt idx="2">
                  <c:v>671</c:v>
                </c:pt>
                <c:pt idx="3">
                  <c:v>971</c:v>
                </c:pt>
                <c:pt idx="4">
                  <c:v>1184</c:v>
                </c:pt>
              </c:numCache>
            </c:numRef>
          </c:val>
        </c:ser>
        <c:axId val="58215424"/>
        <c:axId val="58241792"/>
      </c:barChart>
      <c:catAx>
        <c:axId val="58215424"/>
        <c:scaling>
          <c:orientation val="minMax"/>
        </c:scaling>
        <c:axPos val="b"/>
        <c:numFmt formatCode="General" sourceLinked="1"/>
        <c:tickLblPos val="nextTo"/>
        <c:spPr>
          <a:ln w="29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58241792"/>
        <c:crosses val="autoZero"/>
        <c:auto val="1"/>
        <c:lblAlgn val="ctr"/>
        <c:lblOffset val="100"/>
        <c:tickLblSkip val="1"/>
        <c:tickMarkSkip val="1"/>
      </c:catAx>
      <c:valAx>
        <c:axId val="58241792"/>
        <c:scaling>
          <c:orientation val="minMax"/>
        </c:scaling>
        <c:axPos val="l"/>
        <c:numFmt formatCode="General" sourceLinked="1"/>
        <c:tickLblPos val="nextTo"/>
        <c:spPr>
          <a:ln w="29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58215424"/>
        <c:crosses val="autoZero"/>
        <c:crossBetween val="between"/>
      </c:valAx>
      <c:spPr>
        <a:noFill/>
        <a:ln w="11769">
          <a:noFill/>
          <a:prstDash val="solid"/>
        </a:ln>
      </c:spPr>
    </c:plotArea>
    <c:legend>
      <c:legendPos val="b"/>
      <c:legendEntry>
        <c:idx val="0"/>
        <c:txPr>
          <a:bodyPr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8.7021236344707417E-2"/>
          <c:y val="0.87261759264245664"/>
          <c:w val="0.81873111782479646"/>
          <c:h val="9.0301003344481628E-2"/>
        </c:manualLayout>
      </c:layout>
      <c:spPr>
        <a:noFill/>
        <a:ln w="11769">
          <a:noFill/>
          <a:prstDash val="solid"/>
        </a:ln>
      </c:spPr>
      <c:txPr>
        <a:bodyPr/>
        <a:lstStyle/>
        <a:p>
          <a:pPr>
            <a:defRPr sz="1000" b="0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18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3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300" dirty="0"/>
              <a:t>Число </a:t>
            </a:r>
            <a:r>
              <a:rPr lang="ru-RU" sz="1300" u="sng" dirty="0"/>
              <a:t>мужчин</a:t>
            </a:r>
            <a:r>
              <a:rPr lang="ru-RU" sz="1300" dirty="0"/>
              <a:t>, вступивших в первый и повторный браки в </a:t>
            </a:r>
            <a:r>
              <a:rPr lang="ru-RU" sz="1300" dirty="0" smtClean="0"/>
              <a:t>2014</a:t>
            </a:r>
            <a:r>
              <a:rPr lang="ru-RU" sz="1300" baseline="0" dirty="0" smtClean="0"/>
              <a:t> </a:t>
            </a:r>
            <a:r>
              <a:rPr lang="ru-RU" sz="1300" dirty="0" smtClean="0"/>
              <a:t>г</a:t>
            </a:r>
            <a:r>
              <a:rPr lang="ru-RU" sz="1300" dirty="0"/>
              <a:t>.</a:t>
            </a:r>
          </a:p>
        </c:rich>
      </c:tx>
      <c:layout>
        <c:manualLayout>
          <c:xMode val="edge"/>
          <c:yMode val="edge"/>
          <c:x val="0.11941480803852791"/>
          <c:y val="4.0266936989764412E-2"/>
        </c:manualLayout>
      </c:layout>
      <c:spPr>
        <a:noFill/>
        <a:ln w="25387">
          <a:noFill/>
        </a:ln>
      </c:spPr>
    </c:title>
    <c:view3D>
      <c:perspective val="0"/>
    </c:view3D>
    <c:plotArea>
      <c:layout>
        <c:manualLayout>
          <c:layoutTarget val="inner"/>
          <c:xMode val="edge"/>
          <c:yMode val="edge"/>
          <c:x val="0.14268533317023499"/>
          <c:y val="0.39730549938553084"/>
          <c:w val="0.73995915317294214"/>
          <c:h val="0.3018241507249286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Мужчины</c:v>
                </c:pt>
              </c:strCache>
            </c:strRef>
          </c:tx>
          <c:spPr>
            <a:solidFill>
              <a:srgbClr val="FF0000"/>
            </a:solidFill>
            <a:ln w="12693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rgbClr val="00B0F0"/>
              </a:solidFill>
              <a:ln w="12693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>
                  <a:lumMod val="75000"/>
                </a:schemeClr>
              </a:solidFill>
              <a:ln w="12693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6.3622722643130097E-2"/>
                  <c:y val="3.0289936367328452E-2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dirty="0" smtClean="0"/>
                      <a:t>77%</a:t>
                    </a:r>
                    <a:endParaRPr lang="en-US" sz="1600" dirty="0"/>
                  </a:p>
                </c:rich>
              </c:tx>
              <c:spPr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3908264834233453E-2"/>
                  <c:y val="-3.2710225868944912E-2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dirty="0" smtClean="0"/>
                      <a:t>23%</a:t>
                    </a:r>
                    <a:endParaRPr lang="en-US" sz="1600" dirty="0"/>
                  </a:p>
                </c:rich>
              </c:tx>
              <c:spPr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Мужчины, вступившие в первый брак</c:v>
                </c:pt>
                <c:pt idx="1">
                  <c:v>Мужчины, вступившие в повторный брак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0.77000000000000091</c:v>
                </c:pt>
                <c:pt idx="1">
                  <c:v>0.23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93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2693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Sheet1!$B$1:$C$1</c:f>
              <c:strCache>
                <c:ptCount val="2"/>
                <c:pt idx="0">
                  <c:v>Мужчины, вступившие в первый брак</c:v>
                </c:pt>
                <c:pt idx="1">
                  <c:v>Мужчины, вступившие в повторный брак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2693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2693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2693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Sheet1!$B$1:$C$1</c:f>
              <c:strCache>
                <c:ptCount val="2"/>
                <c:pt idx="0">
                  <c:v>Мужчины, вступившие в первый брак</c:v>
                </c:pt>
                <c:pt idx="1">
                  <c:v>Мужчины, вступившие в повторный брак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</c:numCache>
            </c:numRef>
          </c:val>
        </c:ser>
      </c:pie3DChart>
      <c:spPr>
        <a:noFill/>
        <a:ln w="12693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"/>
          <c:y val="0.80196570982611026"/>
          <c:w val="0.98002135416805169"/>
          <c:h val="0.17790082167900759"/>
        </c:manualLayout>
      </c:layout>
      <c:spPr>
        <a:noFill/>
        <a:ln w="12693">
          <a:noFill/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79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3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ru-RU" sz="1300"/>
              <a:t>Мужчины</a:t>
            </a:r>
          </a:p>
        </c:rich>
      </c:tx>
      <c:layout>
        <c:manualLayout>
          <c:xMode val="edge"/>
          <c:yMode val="edge"/>
          <c:x val="0.44338700483026267"/>
          <c:y val="2.006691709883961E-2"/>
        </c:manualLayout>
      </c:layout>
      <c:spPr>
        <a:noFill/>
        <a:ln w="25373">
          <a:noFill/>
        </a:ln>
      </c:spPr>
    </c:title>
    <c:view3D>
      <c:rotX val="40"/>
      <c:rotY val="10"/>
      <c:perspective val="30"/>
    </c:view3D>
    <c:sideWall>
      <c:spPr>
        <a:noFill/>
        <a:ln w="25373">
          <a:noFill/>
        </a:ln>
      </c:spPr>
    </c:sideWall>
    <c:backWall>
      <c:spPr>
        <a:noFill/>
        <a:ln w="25373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6.2294343984304869E-2"/>
          <c:w val="1"/>
          <c:h val="0.93770565601572886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мужчины</c:v>
                </c:pt>
              </c:strCache>
            </c:strRef>
          </c:tx>
          <c:spPr>
            <a:solidFill>
              <a:srgbClr val="FF0000"/>
            </a:solidFill>
            <a:ln w="12687">
              <a:solidFill>
                <a:schemeClr val="tx1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explosion val="22"/>
          <c:dPt>
            <c:idx val="0"/>
            <c:spPr>
              <a:solidFill>
                <a:srgbClr val="00B0F0"/>
              </a:solidFill>
              <a:ln w="12687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rgbClr val="B2ECBC"/>
              </a:solidFill>
              <a:ln w="12687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2"/>
            <c:spPr>
              <a:solidFill>
                <a:srgbClr val="AABCF4"/>
              </a:solidFill>
              <a:ln w="12687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/>
                      <a:t>18-24 лет
</a:t>
                    </a:r>
                    <a:r>
                      <a:rPr lang="ru-RU" sz="1400" dirty="0" smtClean="0"/>
                      <a:t>26,5%</a:t>
                    </a:r>
                    <a:endParaRPr lang="ru-RU" sz="1400" dirty="0"/>
                  </a:p>
                </c:rich>
              </c:tx>
              <c:dLblPos val="ctr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4716611875317571"/>
                  <c:y val="-0.26800085167216708"/>
                </c:manualLayout>
              </c:layout>
              <c:tx>
                <c:rich>
                  <a:bodyPr/>
                  <a:lstStyle/>
                  <a:p>
                    <a:r>
                      <a:rPr lang="ru-RU" sz="970" dirty="0"/>
                      <a:t>25-34 лет</a:t>
                    </a:r>
                    <a:r>
                      <a:rPr lang="ru-RU" sz="1200" dirty="0"/>
                      <a:t>
</a:t>
                    </a:r>
                    <a:r>
                      <a:rPr lang="ru-RU" sz="1400" dirty="0" smtClean="0"/>
                      <a:t>53%</a:t>
                    </a:r>
                    <a:endParaRPr lang="ru-RU" sz="1400" dirty="0"/>
                  </a:p>
                </c:rich>
              </c:tx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5125271549261884"/>
                  <c:y val="0.1587297917965739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35 лет и старше
</a:t>
                    </a:r>
                    <a:r>
                      <a:rPr lang="ru-RU" sz="1400" dirty="0" smtClean="0"/>
                      <a:t>20,5%</a:t>
                    </a:r>
                    <a:endParaRPr lang="ru-RU" sz="1400" dirty="0"/>
                  </a:p>
                </c:rich>
              </c:tx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 w="25373">
                <a:noFill/>
              </a:ln>
            </c:spPr>
            <c:txPr>
              <a:bodyPr/>
              <a:lstStyle/>
              <a:p>
                <a:pPr>
                  <a:defRPr sz="974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ctr"/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18-24 лет</c:v>
                </c:pt>
                <c:pt idx="1">
                  <c:v>25-34 лет</c:v>
                </c:pt>
                <c:pt idx="2">
                  <c:v>35 лет и старше</c:v>
                </c:pt>
              </c:strCache>
            </c:strRef>
          </c:cat>
          <c:val>
            <c:numRef>
              <c:f>Sheet1!$B$2:$D$2</c:f>
              <c:numCache>
                <c:formatCode>\О\с\н\о\в\н\о\й</c:formatCode>
                <c:ptCount val="3"/>
                <c:pt idx="0">
                  <c:v>8612</c:v>
                </c:pt>
                <c:pt idx="1">
                  <c:v>17390</c:v>
                </c:pt>
                <c:pt idx="2">
                  <c:v>6663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87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2687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687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373">
                <a:noFill/>
              </a:ln>
            </c:spPr>
            <c:txPr>
              <a:bodyPr/>
              <a:lstStyle/>
              <a:p>
                <a:pPr>
                  <a:defRPr sz="97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18-24 лет</c:v>
                </c:pt>
                <c:pt idx="1">
                  <c:v>25-34 лет</c:v>
                </c:pt>
                <c:pt idx="2">
                  <c:v>35 лет и старше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spPr>
    <a:noFill/>
    <a:ln>
      <a:noFill/>
    </a:ln>
  </c:spPr>
  <c:txPr>
    <a:bodyPr/>
    <a:lstStyle/>
    <a:p>
      <a:pPr>
        <a:defRPr sz="974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3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ru-RU" sz="1300"/>
              <a:t>Женщины</a:t>
            </a:r>
          </a:p>
        </c:rich>
      </c:tx>
      <c:layout>
        <c:manualLayout>
          <c:xMode val="edge"/>
          <c:yMode val="edge"/>
          <c:x val="0.37254901960785686"/>
          <c:y val="2.0066889632106968E-2"/>
        </c:manualLayout>
      </c:layout>
      <c:spPr>
        <a:noFill/>
        <a:ln w="25387">
          <a:noFill/>
        </a:ln>
      </c:spPr>
    </c:title>
    <c:view3D>
      <c:rotX val="40"/>
      <c:perspective val="30"/>
    </c:view3D>
    <c:sideWall>
      <c:spPr>
        <a:noFill/>
        <a:ln w="25387">
          <a:noFill/>
        </a:ln>
      </c:spPr>
    </c:sideWall>
    <c:backWall>
      <c:spPr>
        <a:noFill/>
        <a:ln w="25387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4.5988294607201934E-2"/>
          <c:w val="1"/>
          <c:h val="0.9540117053927982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женщины</c:v>
                </c:pt>
              </c:strCache>
            </c:strRef>
          </c:tx>
          <c:spPr>
            <a:solidFill>
              <a:srgbClr val="FF0000"/>
            </a:solidFill>
            <a:ln w="12693">
              <a:solidFill>
                <a:schemeClr val="tx1"/>
              </a:solidFill>
              <a:prstDash val="solid"/>
            </a:ln>
          </c:spPr>
          <c:explosion val="25"/>
          <c:dPt>
            <c:idx val="1"/>
            <c:spPr>
              <a:solidFill>
                <a:srgbClr val="00B0F0"/>
              </a:solidFill>
              <a:ln w="12693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2"/>
            <c:spPr>
              <a:solidFill>
                <a:srgbClr val="B2ECBC"/>
              </a:solidFill>
              <a:ln w="12693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rgbClr val="AABCF4"/>
              </a:solidFill>
              <a:ln w="12693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6.2398900146074965E-2"/>
                  <c:y val="5.141165866523461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 18 лет
</a:t>
                    </a:r>
                    <a:r>
                      <a:rPr lang="ru-RU" sz="1100" dirty="0" smtClean="0"/>
                      <a:t>0,5%</a:t>
                    </a:r>
                    <a:endParaRPr lang="ru-RU" sz="1100" dirty="0"/>
                  </a:p>
                </c:rich>
              </c:tx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/>
                      <a:t>18-24 лет
</a:t>
                    </a:r>
                    <a:r>
                      <a:rPr lang="ru-RU" sz="1200" dirty="0" smtClean="0"/>
                      <a:t>42%</a:t>
                    </a:r>
                    <a:endParaRPr lang="ru-RU" sz="1200" dirty="0"/>
                  </a:p>
                </c:rich>
              </c:tx>
              <c:dLblPos val="ctr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/>
                      <a:t>25-34 </a:t>
                    </a:r>
                    <a:r>
                      <a:rPr lang="ru-RU" dirty="0" smtClean="0"/>
                      <a:t>лет</a:t>
                    </a:r>
                    <a:r>
                      <a:rPr lang="ru-RU" dirty="0"/>
                      <a:t>
</a:t>
                    </a:r>
                    <a:r>
                      <a:rPr lang="ru-RU" sz="1200" dirty="0" smtClean="0"/>
                      <a:t>42%</a:t>
                    </a:r>
                    <a:endParaRPr lang="ru-RU" sz="1200" dirty="0"/>
                  </a:p>
                </c:rich>
              </c:tx>
              <c:dLblPos val="ctr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5105056359702837"/>
                  <c:y val="0.1303411794254077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35 и старше
</a:t>
                    </a:r>
                    <a:r>
                      <a:rPr lang="ru-RU" sz="1200" dirty="0" smtClean="0"/>
                      <a:t>15,5%</a:t>
                    </a:r>
                    <a:endParaRPr lang="ru-RU" sz="1200" dirty="0"/>
                  </a:p>
                </c:rich>
              </c:tx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 w="25387">
                <a:noFill/>
              </a:ln>
            </c:spPr>
            <c:txPr>
              <a:bodyPr/>
              <a:lstStyle/>
              <a:p>
                <a:pPr>
                  <a:defRPr sz="974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ctr"/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до 18 лет</c:v>
                </c:pt>
                <c:pt idx="1">
                  <c:v>18-24 лет</c:v>
                </c:pt>
                <c:pt idx="2">
                  <c:v>25-34 лет</c:v>
                </c:pt>
                <c:pt idx="3">
                  <c:v>35 и старше</c:v>
                </c:pt>
              </c:strCache>
            </c:strRef>
          </c:cat>
          <c:val>
            <c:numRef>
              <c:f>Sheet1!$B$2:$E$2</c:f>
              <c:numCache>
                <c:formatCode>\О\с\н\о\в\н\о\й</c:formatCode>
                <c:ptCount val="4"/>
                <c:pt idx="0">
                  <c:v>156</c:v>
                </c:pt>
                <c:pt idx="1">
                  <c:v>13723</c:v>
                </c:pt>
                <c:pt idx="2">
                  <c:v>13719</c:v>
                </c:pt>
                <c:pt idx="3">
                  <c:v>5062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spPr>
    <a:noFill/>
    <a:ln>
      <a:noFill/>
    </a:ln>
  </c:spPr>
  <c:txPr>
    <a:bodyPr/>
    <a:lstStyle/>
    <a:p>
      <a:pPr>
        <a:defRPr sz="974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7295755017119543"/>
          <c:y val="5.9404619530292489E-2"/>
          <c:w val="0.80718954248366015"/>
          <c:h val="0.66889632107023411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число невест</c:v>
                </c:pt>
              </c:strCache>
            </c:strRef>
          </c:tx>
          <c:spPr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-1.8441610294574941E-3"/>
                  <c:y val="8.8678420119905066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6568453228345514E-3"/>
                  <c:y val="-2.471688029092557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9934956721980382E-3"/>
                  <c:y val="3.3220709681495147E-5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8402294374136146E-3"/>
                  <c:y val="3.9464339447083012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7545144036558513E-5"/>
                  <c:y val="-2.1450586906672751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187</c:v>
                </c:pt>
                <c:pt idx="1">
                  <c:v>203</c:v>
                </c:pt>
                <c:pt idx="2">
                  <c:v>203</c:v>
                </c:pt>
                <c:pt idx="3">
                  <c:v>189</c:v>
                </c:pt>
                <c:pt idx="4">
                  <c:v>156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число женихов</c:v>
                </c:pt>
              </c:strCache>
            </c:strRef>
          </c:tx>
          <c:spPr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ln w="12700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1.5898274257043255E-2"/>
                  <c:y val="7.3756012665969364E-4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621796437768501E-2"/>
                  <c:y val="7.3749429040772434E-4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1344986381542017E-2"/>
                  <c:y val="-4.8365490180408534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7532228612897809E-2"/>
                  <c:y val="1.6344921119089896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1838553687863871E-3"/>
                  <c:y val="8.5413161075430823E-3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/>
                      <a:t>1</a:t>
                    </a:r>
                    <a:r>
                      <a:rPr lang="en-US" dirty="0" smtClean="0"/>
                      <a:t>6</a:t>
                    </a:r>
                    <a:endParaRPr lang="en-US" dirty="0"/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15</c:v>
                </c:pt>
                <c:pt idx="1">
                  <c:v>14</c:v>
                </c:pt>
                <c:pt idx="2">
                  <c:v>15</c:v>
                </c:pt>
                <c:pt idx="3">
                  <c:v>17</c:v>
                </c:pt>
                <c:pt idx="4">
                  <c:v>16</c:v>
                </c:pt>
              </c:numCache>
            </c:numRef>
          </c:val>
        </c:ser>
        <c:axId val="57692928"/>
        <c:axId val="57694848"/>
      </c:barChart>
      <c:catAx>
        <c:axId val="5769292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57694848"/>
        <c:crosses val="autoZero"/>
        <c:auto val="1"/>
        <c:lblAlgn val="ctr"/>
        <c:lblOffset val="100"/>
        <c:tickLblSkip val="1"/>
        <c:tickMarkSkip val="1"/>
      </c:catAx>
      <c:valAx>
        <c:axId val="57694848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57692928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8.8235294117647745E-2"/>
          <c:y val="0.86287625418060265"/>
          <c:w val="0.46078431372549788"/>
          <c:h val="0.12374581939799331"/>
        </c:manualLayout>
      </c:layout>
      <c:spPr>
        <a:noFill/>
        <a:ln w="12700">
          <a:noFill/>
          <a:prstDash val="solid"/>
        </a:ln>
      </c:spPr>
      <c:txPr>
        <a:bodyPr/>
        <a:lstStyle/>
        <a:p>
          <a:pPr>
            <a:defRPr sz="1100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noFill/>
    <a:ln w="12700">
      <a:noFill/>
      <a:prstDash val="solid"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8627450980392171"/>
          <c:y val="7.0234113712374549E-2"/>
          <c:w val="0.67320261437912443"/>
          <c:h val="0.62876254180600055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Количество актов о браке в год</c:v>
                </c:pt>
              </c:strCache>
            </c:strRef>
          </c:tx>
          <c:spPr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 w="12693">
              <a:solidFill>
                <a:schemeClr val="tx1"/>
              </a:solidFill>
              <a:prstDash val="solid"/>
            </a:ln>
          </c:spPr>
          <c:dLbls>
            <c:dLbl>
              <c:idx val="1"/>
              <c:layout>
                <c:manualLayout>
                  <c:x val="8.443270364486671E-3"/>
                  <c:y val="7.721711933936211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87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31435</c:v>
                </c:pt>
                <c:pt idx="1">
                  <c:v>36103</c:v>
                </c:pt>
                <c:pt idx="2">
                  <c:v>33172</c:v>
                </c:pt>
                <c:pt idx="3">
                  <c:v>33580</c:v>
                </c:pt>
                <c:pt idx="4">
                  <c:v>32547</c:v>
                </c:pt>
              </c:numCache>
            </c:numRef>
          </c:val>
        </c:ser>
        <c:axId val="58010624"/>
        <c:axId val="58418688"/>
      </c:barChart>
      <c:lineChart>
        <c:grouping val="standard"/>
        <c:ser>
          <c:idx val="0"/>
          <c:order val="1"/>
          <c:tx>
            <c:strRef>
              <c:f>Sheet1!$A$3</c:f>
              <c:strCache>
                <c:ptCount val="1"/>
                <c:pt idx="0">
                  <c:v>Число браков с участием несовершеннолетних</c:v>
                </c:pt>
              </c:strCache>
            </c:strRef>
          </c:tx>
          <c:spPr>
            <a:ln w="12693">
              <a:solidFill>
                <a:srgbClr val="FF0000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8.448208139265171E-3"/>
                  <c:y val="-5.135181639593047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456189271692043E-2"/>
                  <c:y val="-4.151879385643581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85605518054053E-2"/>
                  <c:y val="-3.948348435258917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7988307812541782E-3"/>
                  <c:y val="-3.267530566123094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2064114871419804E-2"/>
                  <c:y val="-3.699277624728448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87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197</c:v>
                </c:pt>
                <c:pt idx="1">
                  <c:v>213</c:v>
                </c:pt>
                <c:pt idx="2">
                  <c:v>213</c:v>
                </c:pt>
                <c:pt idx="3">
                  <c:v>198</c:v>
                </c:pt>
                <c:pt idx="4">
                  <c:v>168</c:v>
                </c:pt>
              </c:numCache>
            </c:numRef>
          </c:val>
        </c:ser>
        <c:marker val="1"/>
        <c:axId val="58420224"/>
        <c:axId val="58992896"/>
      </c:lineChart>
      <c:catAx>
        <c:axId val="58010624"/>
        <c:scaling>
          <c:orientation val="minMax"/>
        </c:scaling>
        <c:axPos val="b"/>
        <c:numFmt formatCode="General" sourceLinked="1"/>
        <c:majorTickMark val="cross"/>
        <c:tickLblPos val="nextTo"/>
        <c:spPr>
          <a:ln w="317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9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58418688"/>
        <c:crosses val="autoZero"/>
        <c:lblAlgn val="ctr"/>
        <c:lblOffset val="100"/>
        <c:tickLblSkip val="1"/>
        <c:tickMarkSkip val="1"/>
      </c:catAx>
      <c:valAx>
        <c:axId val="58418688"/>
        <c:scaling>
          <c:orientation val="minMax"/>
        </c:scaling>
        <c:axPos val="l"/>
        <c:numFmt formatCode="General" sourceLinked="1"/>
        <c:majorTickMark val="cross"/>
        <c:tickLblPos val="nextTo"/>
        <c:spPr>
          <a:ln w="317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00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58010624"/>
        <c:crosses val="autoZero"/>
        <c:crossBetween val="between"/>
      </c:valAx>
      <c:catAx>
        <c:axId val="58420224"/>
        <c:scaling>
          <c:orientation val="minMax"/>
        </c:scaling>
        <c:delete val="1"/>
        <c:axPos val="b"/>
        <c:numFmt formatCode="General" sourceLinked="1"/>
        <c:tickLblPos val="none"/>
        <c:crossAx val="58992896"/>
        <c:crosses val="autoZero"/>
        <c:lblAlgn val="ctr"/>
        <c:lblOffset val="100"/>
      </c:catAx>
      <c:valAx>
        <c:axId val="58992896"/>
        <c:scaling>
          <c:orientation val="minMax"/>
          <c:max val="800"/>
          <c:min val="150"/>
        </c:scaling>
        <c:axPos val="r"/>
        <c:numFmt formatCode="General" sourceLinked="1"/>
        <c:majorTickMark val="cross"/>
        <c:tickLblPos val="nextTo"/>
        <c:spPr>
          <a:ln w="317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550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58420224"/>
        <c:crosses val="max"/>
        <c:crossBetween val="between"/>
      </c:valAx>
      <c:spPr>
        <a:solidFill>
          <a:srgbClr val="FFFFFF"/>
        </a:solidFill>
        <a:ln w="12693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.14869938355317858"/>
          <c:y val="0.78927387331406762"/>
          <c:w val="0.72191577653506456"/>
          <c:h val="0.18756099088412401"/>
        </c:manualLayout>
      </c:layout>
      <c:spPr>
        <a:solidFill>
          <a:schemeClr val="bg1"/>
        </a:solidFill>
        <a:ln w="12693">
          <a:noFill/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99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3163660827809257"/>
          <c:y val="7.9463462708739913E-2"/>
          <c:w val="0.81897320050860556"/>
          <c:h val="0.7941279635251986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регистрации рождения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0000"/>
              </a:solidFill>
            </a:ln>
          </c:spPr>
          <c:dLbls>
            <c:dLbl>
              <c:idx val="0"/>
              <c:layout>
                <c:manualLayout>
                  <c:x val="1.7772100656700141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663260394020067E-2"/>
                  <c:y val="3.168827124760975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1088402626800504E-3"/>
                  <c:y val="3.168827124760975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5544201313400252E-3"/>
                  <c:y val="1.267530849904386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5544201313400252E-3"/>
                  <c:y val="9.5064813742829508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4880940919380212E-2"/>
                  <c:y val="9.5064813742829508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2.2222222222222251E-2"/>
                  <c:y val="6.4533521148519082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1991</c:v>
                </c:pt>
                <c:pt idx="1">
                  <c:v>1999</c:v>
                </c:pt>
                <c:pt idx="2">
                  <c:v>2009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51068</c:v>
                </c:pt>
                <c:pt idx="1">
                  <c:v>35378</c:v>
                </c:pt>
                <c:pt idx="2">
                  <c:v>47143</c:v>
                </c:pt>
                <c:pt idx="3">
                  <c:v>51391</c:v>
                </c:pt>
                <c:pt idx="4">
                  <c:v>56005</c:v>
                </c:pt>
                <c:pt idx="5" formatCode="#,##0">
                  <c:v>57214</c:v>
                </c:pt>
                <c:pt idx="6" formatCode="#,##0">
                  <c:v>57263</c:v>
                </c:pt>
              </c:numCache>
            </c:numRef>
          </c:val>
        </c:ser>
        <c:axId val="113665920"/>
        <c:axId val="113667456"/>
      </c:barChart>
      <c:catAx>
        <c:axId val="1136659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13667456"/>
        <c:crossesAt val="1000"/>
        <c:auto val="1"/>
        <c:lblAlgn val="ctr"/>
        <c:lblOffset val="100"/>
      </c:catAx>
      <c:valAx>
        <c:axId val="113667456"/>
        <c:scaling>
          <c:orientation val="minMax"/>
          <c:max val="60000"/>
          <c:min val="0"/>
        </c:scaling>
        <c:axPos val="l"/>
        <c:numFmt formatCode="General" sourceLinked="1"/>
        <c:tickLblPos val="nextTo"/>
        <c:txPr>
          <a:bodyPr/>
          <a:lstStyle/>
          <a:p>
            <a:pPr>
              <a:defRPr sz="550" baseline="0"/>
            </a:pPr>
            <a:endParaRPr lang="ru-RU"/>
          </a:p>
        </c:txPr>
        <c:crossAx val="113665920"/>
        <c:crosses val="autoZero"/>
        <c:crossBetween val="between"/>
        <c:minorUnit val="4000"/>
      </c:valAx>
    </c:plotArea>
    <c:legend>
      <c:legendPos val="b"/>
      <c:layout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</c:chart>
  <c:txPr>
    <a:bodyPr/>
    <a:lstStyle/>
    <a:p>
      <a:pPr>
        <a:defRPr sz="700" baseline="0"/>
      </a:pPr>
      <a:endParaRPr lang="ru-RU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актов о расторжении брака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0"/>
                  <c:y val="6.453604554110553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6903185121893691E-7"/>
                  <c:y val="6.453604554110553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3.2268022770552802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6.453604554110553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3.2268022770552992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0250113531441195E-2"/>
                  <c:y val="-3.2268022770552802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14669</c:v>
                </c:pt>
                <c:pt idx="1">
                  <c:v>13960</c:v>
                </c:pt>
                <c:pt idx="2">
                  <c:v>14750</c:v>
                </c:pt>
                <c:pt idx="3">
                  <c:v>15457</c:v>
                </c:pt>
                <c:pt idx="4">
                  <c:v>15696</c:v>
                </c:pt>
                <c:pt idx="5">
                  <c:v>15106</c:v>
                </c:pt>
              </c:numCache>
            </c:numRef>
          </c:val>
        </c:ser>
        <c:axId val="63530112"/>
        <c:axId val="63531648"/>
      </c:barChart>
      <c:catAx>
        <c:axId val="635301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 b="1" i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3531648"/>
        <c:crosses val="autoZero"/>
        <c:auto val="1"/>
        <c:lblAlgn val="ctr"/>
        <c:lblOffset val="100"/>
      </c:catAx>
      <c:valAx>
        <c:axId val="63531648"/>
        <c:scaling>
          <c:orientation val="minMax"/>
          <c:max val="16000"/>
          <c:min val="0"/>
        </c:scaling>
        <c:axPos val="l"/>
        <c:numFmt formatCode="General" sourceLinked="1"/>
        <c:tickLblPos val="nextTo"/>
        <c:txPr>
          <a:bodyPr/>
          <a:lstStyle/>
          <a:p>
            <a:pPr>
              <a:defRPr sz="700" baseline="0"/>
            </a:pPr>
            <a:endParaRPr lang="ru-RU"/>
          </a:p>
        </c:txPr>
        <c:crossAx val="635301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9284741680984343"/>
          <c:w val="0.97407510276635934"/>
          <c:h val="5.4454842663278616E-2"/>
        </c:manualLayout>
      </c:layout>
      <c:txPr>
        <a:bodyPr/>
        <a:lstStyle/>
        <a:p>
          <a:pPr>
            <a:defRPr sz="8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2515228804364656E-2"/>
          <c:y val="4.8501555382735255E-2"/>
          <c:w val="0.91744416105065407"/>
          <c:h val="0.81108383790689964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актов на 1 тыс. населения РТ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circle"/>
            <c:size val="3"/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2.9551114690960271E-2"/>
                  <c:y val="-3.7949712904528491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9756531681665375E-3"/>
                  <c:y val="1.010050373806708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029580046661578E-2"/>
                  <c:y val="-3.597262905747599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7053731618472908E-3"/>
                  <c:y val="3.314770581046561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2046161537606971E-2"/>
                  <c:y val="1.357708222121661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3884741973114101E-2"/>
                  <c:y val="-2.579422069634539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7.8177077546939394E-3"/>
                  <c:y val="-4.839401313133272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3.1275460134059456E-4"/>
                  <c:y val="8.8184646150428585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 i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3.9</c:v>
                </c:pt>
                <c:pt idx="1">
                  <c:v>3.7</c:v>
                </c:pt>
                <c:pt idx="2">
                  <c:v>3.9</c:v>
                </c:pt>
                <c:pt idx="3">
                  <c:v>4.0999999999999996</c:v>
                </c:pt>
                <c:pt idx="4">
                  <c:v>4.0999999999999996</c:v>
                </c:pt>
                <c:pt idx="5">
                  <c:v>3.9</c:v>
                </c:pt>
              </c:numCache>
            </c:numRef>
          </c:val>
        </c:ser>
        <c:marker val="1"/>
        <c:axId val="58628352"/>
        <c:axId val="58634240"/>
      </c:lineChart>
      <c:catAx>
        <c:axId val="58628352"/>
        <c:scaling>
          <c:orientation val="minMax"/>
        </c:scaling>
        <c:delete val="1"/>
        <c:axPos val="b"/>
        <c:numFmt formatCode="General" sourceLinked="1"/>
        <c:tickLblPos val="none"/>
        <c:crossAx val="58634240"/>
        <c:crosses val="autoZero"/>
        <c:auto val="1"/>
        <c:lblAlgn val="ctr"/>
        <c:lblOffset val="100"/>
      </c:catAx>
      <c:valAx>
        <c:axId val="58634240"/>
        <c:scaling>
          <c:orientation val="minMax"/>
        </c:scaling>
        <c:delete val="1"/>
        <c:axPos val="l"/>
        <c:numFmt formatCode="General" sourceLinked="1"/>
        <c:tickLblPos val="none"/>
        <c:crossAx val="58628352"/>
        <c:crosses val="autoZero"/>
        <c:crossBetween val="between"/>
      </c:valAx>
      <c:spPr>
        <a:noFill/>
        <a:ln w="25400">
          <a:noFill/>
        </a:ln>
        <a:scene3d>
          <a:camera prst="orthographicFront"/>
          <a:lightRig rig="threePt" dir="t"/>
        </a:scene3d>
        <a:sp3d>
          <a:bevelT/>
        </a:sp3d>
      </c:spPr>
    </c:plotArea>
    <c:legend>
      <c:legendPos val="b"/>
      <c:legendEntry>
        <c:idx val="0"/>
        <c:txPr>
          <a:bodyPr/>
          <a:lstStyle/>
          <a:p>
            <a:pPr>
              <a:defRPr sz="800" b="1"/>
            </a:pPr>
            <a:endParaRPr lang="ru-RU"/>
          </a:p>
        </c:txPr>
      </c:legendEntry>
      <c:layout>
        <c:manualLayout>
          <c:xMode val="edge"/>
          <c:yMode val="edge"/>
          <c:x val="0"/>
          <c:y val="0.92577552358682524"/>
          <c:w val="0.69979694927513969"/>
          <c:h val="4.8414336076479304E-2"/>
        </c:manualLayout>
      </c:layout>
      <c:txPr>
        <a:bodyPr/>
        <a:lstStyle/>
        <a:p>
          <a:pPr>
            <a:defRPr sz="8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0-5 лет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0000">
                  <a:alpha val="89000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rgbClr val="00B050"/>
              </a:solidFill>
              <a:ln w="9525" cmpd="sng">
                <a:solidFill>
                  <a:srgbClr val="000000">
                    <a:alpha val="89000"/>
                  </a:srgb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8.3333333333333367E-3"/>
                  <c:y val="4.1666666666666683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5555555555555558E-3"/>
                  <c:y val="8.3333333333333367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777777777777816E-3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Лист1!$B$2:$B$4</c:f>
              <c:numCache>
                <c:formatCode>0%</c:formatCode>
                <c:ptCount val="3"/>
                <c:pt idx="0">
                  <c:v>0.35000000000000003</c:v>
                </c:pt>
                <c:pt idx="1">
                  <c:v>0.36000000000000004</c:v>
                </c:pt>
                <c:pt idx="2" formatCode="0.0%">
                  <c:v>0.3650000000000001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5-10 лет</c:v>
                </c:pt>
              </c:strCache>
            </c:strRef>
          </c:tx>
          <c:spPr>
            <a:solidFill>
              <a:srgbClr val="FF5050"/>
            </a:solidFill>
            <a:ln>
              <a:solidFill>
                <a:srgbClr val="0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2.3756762412692093E-2"/>
                  <c:y val="8.333224412973721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4999689203553024E-2"/>
                  <c:y val="6.7236973669592423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7046024809844391E-2"/>
                  <c:y val="-3.4582214176638012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Лист1!$C$2:$C$4</c:f>
              <c:numCache>
                <c:formatCode>0%</c:formatCode>
                <c:ptCount val="3"/>
                <c:pt idx="0" formatCode="0.0%">
                  <c:v>0.24500000000000002</c:v>
                </c:pt>
                <c:pt idx="1">
                  <c:v>0.26</c:v>
                </c:pt>
                <c:pt idx="2" formatCode="0.0%">
                  <c:v>0.25800000000000001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10-15 лет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000000"/>
              </a:solidFill>
            </a:ln>
          </c:spPr>
          <c:dLbls>
            <c:dLbl>
              <c:idx val="0"/>
              <c:layout>
                <c:manualLayout>
                  <c:x val="-6.5785247943045714E-3"/>
                  <c:y val="-6.3399993588367978E-17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50" b="1" i="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Лист1!$D$2:$D$4</c:f>
              <c:numCache>
                <c:formatCode>0%</c:formatCode>
                <c:ptCount val="3"/>
                <c:pt idx="0">
                  <c:v>0.12000000000000001</c:v>
                </c:pt>
                <c:pt idx="1">
                  <c:v>0.12000000000000001</c:v>
                </c:pt>
                <c:pt idx="2" formatCode="0.0%">
                  <c:v>0.127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15 и выше 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1.3888888888888999E-2"/>
                  <c:y val="8.3333333333333367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5000000000000001E-2"/>
                  <c:y val="3.8194003224060874E-17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Лист1!$E$2:$E$4</c:f>
              <c:numCache>
                <c:formatCode>0%</c:formatCode>
                <c:ptCount val="3"/>
                <c:pt idx="0" formatCode="0.0%">
                  <c:v>0.28500000000000003</c:v>
                </c:pt>
                <c:pt idx="1">
                  <c:v>0.26</c:v>
                </c:pt>
                <c:pt idx="2">
                  <c:v>0.25</c:v>
                </c:pt>
              </c:numCache>
            </c:numRef>
          </c:val>
        </c:ser>
        <c:axId val="63611648"/>
        <c:axId val="63613184"/>
      </c:barChart>
      <c:catAx>
        <c:axId val="636116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63613184"/>
        <c:crosses val="autoZero"/>
        <c:auto val="1"/>
        <c:lblAlgn val="ctr"/>
        <c:lblOffset val="100"/>
      </c:catAx>
      <c:valAx>
        <c:axId val="63613184"/>
        <c:scaling>
          <c:orientation val="minMax"/>
        </c:scaling>
        <c:axPos val="l"/>
        <c:numFmt formatCode="0%" sourceLinked="1"/>
        <c:tickLblPos val="nextTo"/>
        <c:txPr>
          <a:bodyPr/>
          <a:lstStyle/>
          <a:p>
            <a:pPr>
              <a:defRPr sz="600" baseline="0"/>
            </a:pPr>
            <a:endParaRPr lang="ru-RU"/>
          </a:p>
        </c:txPr>
        <c:crossAx val="636116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0444754895562069"/>
          <c:y val="0.92257554716142653"/>
          <c:w val="0.73749924890859186"/>
          <c:h val="5.5156997806344497E-2"/>
        </c:manualLayout>
      </c:layout>
      <c:txPr>
        <a:bodyPr/>
        <a:lstStyle/>
        <a:p>
          <a:pPr>
            <a:defRPr sz="900" baseline="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400" dirty="0" smtClean="0"/>
              <a:t>Динамика регистрации актов </a:t>
            </a:r>
            <a:r>
              <a:rPr lang="ru-RU" sz="1400" dirty="0"/>
              <a:t>о перемене имени в </a:t>
            </a:r>
            <a:r>
              <a:rPr lang="ru-RU" sz="1400" dirty="0" smtClean="0"/>
              <a:t>2010</a:t>
            </a:r>
            <a:r>
              <a:rPr lang="ru-RU" sz="1400" baseline="0" dirty="0" smtClean="0"/>
              <a:t> </a:t>
            </a:r>
            <a:r>
              <a:rPr lang="ru-RU" sz="1400" dirty="0" smtClean="0"/>
              <a:t>- 2014 </a:t>
            </a:r>
            <a:r>
              <a:rPr lang="ru-RU" sz="1400" dirty="0"/>
              <a:t>гг.</a:t>
            </a:r>
          </a:p>
        </c:rich>
      </c:tx>
      <c:layout>
        <c:manualLayout>
          <c:xMode val="edge"/>
          <c:yMode val="edge"/>
          <c:x val="0.17112406797567567"/>
          <c:y val="2.6763535707772512E-2"/>
        </c:manualLayout>
      </c:layout>
      <c:spPr>
        <a:noFill/>
        <a:ln w="25387">
          <a:noFill/>
        </a:ln>
      </c:spPr>
    </c:title>
    <c:plotArea>
      <c:layout>
        <c:manualLayout>
          <c:layoutTarget val="inner"/>
          <c:xMode val="edge"/>
          <c:yMode val="edge"/>
          <c:x val="0.14935064935064932"/>
          <c:y val="0.23578856199192591"/>
          <c:w val="0.81818181818183711"/>
          <c:h val="0.53110340665113565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Количество актов о перемене имени</c:v>
                </c:pt>
              </c:strCache>
            </c:strRef>
          </c:tx>
          <c:spPr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 w="12693">
              <a:solidFill>
                <a:schemeClr val="tx1"/>
              </a:solidFill>
              <a:prstDash val="solid"/>
            </a:ln>
          </c:spPr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2076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87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1875</c:v>
                </c:pt>
                <c:pt idx="1">
                  <c:v>1878</c:v>
                </c:pt>
                <c:pt idx="2">
                  <c:v>1963</c:v>
                </c:pt>
                <c:pt idx="3">
                  <c:v>1960</c:v>
                </c:pt>
                <c:pt idx="4">
                  <c:v>2076</c:v>
                </c:pt>
              </c:numCache>
            </c:numRef>
          </c:val>
        </c:ser>
        <c:axId val="63731200"/>
        <c:axId val="63732736"/>
      </c:barChart>
      <c:catAx>
        <c:axId val="63731200"/>
        <c:scaling>
          <c:orientation val="minMax"/>
        </c:scaling>
        <c:axPos val="b"/>
        <c:numFmt formatCode="General" sourceLinked="1"/>
        <c:tickLblPos val="nextTo"/>
        <c:spPr>
          <a:ln w="317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3732736"/>
        <c:crosses val="autoZero"/>
        <c:auto val="1"/>
        <c:lblAlgn val="ctr"/>
        <c:lblOffset val="100"/>
        <c:tickLblSkip val="1"/>
        <c:tickMarkSkip val="1"/>
      </c:catAx>
      <c:valAx>
        <c:axId val="63732736"/>
        <c:scaling>
          <c:orientation val="minMax"/>
        </c:scaling>
        <c:axPos val="l"/>
        <c:majorGridlines>
          <c:spPr>
            <a:ln w="12693">
              <a:solidFill>
                <a:srgbClr val="FFFFFF">
                  <a:alpha val="0"/>
                </a:srgbClr>
              </a:solidFill>
              <a:prstDash val="solid"/>
            </a:ln>
          </c:spPr>
        </c:majorGridlines>
        <c:numFmt formatCode="General" sourceLinked="1"/>
        <c:tickLblPos val="nextTo"/>
        <c:spPr>
          <a:ln w="317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3731200"/>
        <c:crosses val="autoZero"/>
        <c:crossBetween val="between"/>
      </c:valAx>
      <c:spPr>
        <a:noFill/>
        <a:ln w="12693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5.6287246909672496E-2"/>
          <c:y val="0.8314675210117175"/>
          <c:w val="0.92474619917792356"/>
          <c:h val="8.1081072296303694E-2"/>
        </c:manualLayout>
      </c:layout>
      <c:spPr>
        <a:noFill/>
        <a:ln w="12693">
          <a:noFill/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79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400" dirty="0" smtClean="0"/>
              <a:t>Доля</a:t>
            </a:r>
            <a:r>
              <a:rPr lang="ru-RU" sz="1400" baseline="0" dirty="0" smtClean="0"/>
              <a:t> </a:t>
            </a:r>
            <a:r>
              <a:rPr lang="ru-RU" sz="1400" dirty="0" smtClean="0"/>
              <a:t>актов </a:t>
            </a:r>
            <a:r>
              <a:rPr lang="ru-RU" sz="1400" dirty="0"/>
              <a:t>о перемене имени по </a:t>
            </a:r>
            <a:r>
              <a:rPr lang="ru-RU" sz="1400" dirty="0" smtClean="0"/>
              <a:t>городским</a:t>
            </a:r>
            <a:r>
              <a:rPr lang="ru-RU" sz="1400" baseline="0" dirty="0" smtClean="0"/>
              <a:t> округам </a:t>
            </a:r>
            <a:r>
              <a:rPr lang="ru-RU" sz="1400" dirty="0" smtClean="0"/>
              <a:t>и </a:t>
            </a:r>
            <a:r>
              <a:rPr lang="ru-RU" sz="1400" dirty="0"/>
              <a:t>районам </a:t>
            </a:r>
            <a:r>
              <a:rPr lang="ru-RU" sz="1400" dirty="0" smtClean="0"/>
              <a:t>РТ в 2014 </a:t>
            </a:r>
            <a:r>
              <a:rPr lang="ru-RU" sz="1400" dirty="0"/>
              <a:t>г.</a:t>
            </a:r>
          </a:p>
        </c:rich>
      </c:tx>
      <c:layout>
        <c:manualLayout>
          <c:xMode val="edge"/>
          <c:yMode val="edge"/>
          <c:x val="0.13574323370868971"/>
          <c:y val="5.2298285839065504E-2"/>
        </c:manualLayout>
      </c:layout>
      <c:spPr>
        <a:noFill/>
        <a:ln w="21810">
          <a:noFill/>
        </a:ln>
      </c:spPr>
    </c:title>
    <c:view3D>
      <c:rotX val="20"/>
      <c:rotY val="210"/>
      <c:perspective val="0"/>
    </c:view3D>
    <c:plotArea>
      <c:layout>
        <c:manualLayout>
          <c:layoutTarget val="inner"/>
          <c:xMode val="edge"/>
          <c:yMode val="edge"/>
          <c:x val="3.309692671394799E-2"/>
          <c:y val="0.364556962025326"/>
          <c:w val="0.96690316936189424"/>
          <c:h val="0.41299785802636729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Количество актов о перемене имени по городам и районам в 2008 г.
Количество актов о перемене имени по городам и районам в 2008 г.
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explosion val="32"/>
          <c:dPt>
            <c:idx val="0"/>
            <c:explosion val="10"/>
            <c:spPr>
              <a:solidFill>
                <a:srgbClr val="92D050"/>
              </a:solidFill>
              <a:ln>
                <a:solidFill>
                  <a:srgbClr val="000000"/>
                </a:solidFill>
              </a:ln>
            </c:spPr>
          </c:dPt>
          <c:dPt>
            <c:idx val="1"/>
            <c:explosion val="19"/>
            <c:spPr>
              <a:solidFill>
                <a:srgbClr val="698ED9"/>
              </a:solidFill>
              <a:ln>
                <a:solidFill>
                  <a:srgbClr val="000000"/>
                </a:solidFill>
              </a:ln>
            </c:spPr>
          </c:dPt>
          <c:dPt>
            <c:idx val="2"/>
            <c:explosion val="0"/>
            <c:spPr>
              <a:solidFill>
                <a:srgbClr val="7030A0"/>
              </a:solidFill>
              <a:ln>
                <a:solidFill>
                  <a:srgbClr val="000000"/>
                </a:solidFill>
              </a:ln>
            </c:spPr>
          </c:dPt>
          <c:dLbls>
            <c:dLbl>
              <c:idx val="0"/>
              <c:layout>
                <c:manualLayout>
                  <c:x val="7.05556966669489E-2"/>
                  <c:y val="-5.7036534226328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38%</a:t>
                    </a:r>
                    <a:endParaRPr lang="en-US" dirty="0"/>
                  </a:p>
                </c:rich>
              </c:tx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5170885897327352E-2"/>
                  <c:y val="-5.564606148369385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17,5%</a:t>
                    </a:r>
                    <a:endParaRPr lang="en-US" dirty="0"/>
                  </a:p>
                </c:rich>
              </c:tx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3753280839897902E-2"/>
                  <c:y val="1.372673243430778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44,5%</a:t>
                    </a:r>
                    <a:endParaRPr lang="en-US" dirty="0"/>
                  </a:p>
                </c:rich>
              </c:tx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 w="2181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г.Казань</c:v>
                </c:pt>
                <c:pt idx="1">
                  <c:v>г.Н.Челны</c:v>
                </c:pt>
                <c:pt idx="2">
                  <c:v>Районы</c:v>
                </c:pt>
              </c:strCache>
            </c:strRef>
          </c:cat>
          <c:val>
            <c:numRef>
              <c:f>Sheet1!$B$2:$D$2</c:f>
              <c:numCache>
                <c:formatCode>\О\с\н\о\в\н\о\й</c:formatCode>
                <c:ptCount val="3"/>
                <c:pt idx="0">
                  <c:v>0.3800000000000005</c:v>
                </c:pt>
                <c:pt idx="1">
                  <c:v>0.17500000000000004</c:v>
                </c:pt>
                <c:pt idx="2">
                  <c:v>0.44500000000000001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explosion val="32"/>
          <c:cat>
            <c:strRef>
              <c:f>Sheet1!$B$1:$D$1</c:f>
              <c:strCache>
                <c:ptCount val="3"/>
                <c:pt idx="0">
                  <c:v>г.Казань</c:v>
                </c:pt>
                <c:pt idx="1">
                  <c:v>г.Н.Челны</c:v>
                </c:pt>
                <c:pt idx="2">
                  <c:v>Районы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explosion val="32"/>
          <c:cat>
            <c:strRef>
              <c:f>Sheet1!$B$1:$D$1</c:f>
              <c:strCache>
                <c:ptCount val="3"/>
                <c:pt idx="0">
                  <c:v>г.Казань</c:v>
                </c:pt>
                <c:pt idx="1">
                  <c:v>г.Н.Челны</c:v>
                </c:pt>
                <c:pt idx="2">
                  <c:v>Районы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</c:pie3DChart>
      <c:spPr>
        <a:noFill/>
        <a:ln w="10905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0.16129032258064521"/>
          <c:y val="0.82148490059432222"/>
          <c:w val="0.75743713487426956"/>
          <c:h val="6.1254110477568756E-2"/>
        </c:manualLayout>
      </c:layout>
      <c:spPr>
        <a:noFill/>
        <a:ln w="10905">
          <a:noFill/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208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2424981906305962"/>
          <c:y val="1.7210821495999843E-2"/>
          <c:w val="0.84778214497392357"/>
          <c:h val="0.6306033702944423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актов о рождении</c:v>
                </c:pt>
              </c:strCache>
            </c:strRef>
          </c:tx>
          <c:spPr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0" scaled="1"/>
              <a:tileRect/>
            </a:gradFill>
            <a:ln>
              <a:solidFill>
                <a:srgbClr val="000000"/>
              </a:solidFill>
            </a:ln>
          </c:spPr>
          <c:dLbls>
            <c:dLbl>
              <c:idx val="0"/>
              <c:layout>
                <c:manualLayout>
                  <c:x val="1.5936243709546678E-2"/>
                  <c:y val="5.7368804897501499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6271424387189322E-2"/>
                  <c:y val="1.389048696328580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3064392022285588E-2"/>
                  <c:y val="-1.389048696328580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7982940167141968E-3"/>
                  <c:y val="5.5561947853143903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4070967423372693E-2"/>
                  <c:y val="1.5421721746640181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9.7982940167141968E-3"/>
                  <c:y val="-8.334292177971481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2826857621880417E-2"/>
                  <c:y val="5.5561947853143391E-3"/>
                </c:manualLayout>
              </c:layout>
              <c:tx>
                <c:rich>
                  <a:bodyPr/>
                  <a:lstStyle/>
                  <a:p>
                    <a:r>
                      <a:rPr lang="en-US" sz="1050" smtClean="0"/>
                      <a:t>2</a:t>
                    </a:r>
                    <a:r>
                      <a:rPr lang="en-US" smtClean="0"/>
                      <a:t>2949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ru-RU" sz="1050" dirty="0" smtClean="0"/>
                      <a:t>2</a:t>
                    </a:r>
                    <a:r>
                      <a:rPr lang="ru-RU" sz="800" dirty="0" smtClean="0"/>
                      <a:t>1533</a:t>
                    </a:r>
                    <a:endParaRPr lang="ru-RU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Альметьевский </c:v>
                </c:pt>
                <c:pt idx="1">
                  <c:v>Балтасинский</c:v>
                </c:pt>
                <c:pt idx="2">
                  <c:v>Елабужский</c:v>
                </c:pt>
                <c:pt idx="3">
                  <c:v>Нижнекамский</c:v>
                </c:pt>
                <c:pt idx="4">
                  <c:v>Сабинский</c:v>
                </c:pt>
                <c:pt idx="5">
                  <c:v>Тукаевский</c:v>
                </c:pt>
                <c:pt idx="6">
                  <c:v>г.Набережные Челны</c:v>
                </c:pt>
                <c:pt idx="7">
                  <c:v>г.Казань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 formatCode="#,##0">
                  <c:v>3175</c:v>
                </c:pt>
                <c:pt idx="1">
                  <c:v>415</c:v>
                </c:pt>
                <c:pt idx="2">
                  <c:v>1260</c:v>
                </c:pt>
                <c:pt idx="3">
                  <c:v>3945</c:v>
                </c:pt>
                <c:pt idx="4">
                  <c:v>403</c:v>
                </c:pt>
                <c:pt idx="5">
                  <c:v>585</c:v>
                </c:pt>
                <c:pt idx="6">
                  <c:v>8553</c:v>
                </c:pt>
                <c:pt idx="7">
                  <c:v>16000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актов о смерти</c:v>
                </c:pt>
              </c:strCache>
            </c:strRef>
          </c:tx>
          <c:spPr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0800000" scaled="1"/>
              <a:tileRect/>
            </a:gradFill>
            <a:ln>
              <a:solidFill>
                <a:srgbClr val="000000"/>
              </a:solidFill>
            </a:ln>
          </c:spPr>
          <c:dLbls>
            <c:dLbl>
              <c:idx val="0"/>
              <c:layout>
                <c:manualLayout>
                  <c:x val="3.9349537294210112E-2"/>
                  <c:y val="1.265456174529267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320809882681545E-2"/>
                  <c:y val="1.114750780754688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3045278919626273E-2"/>
                  <c:y val="4.3202695673211803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6109156595769201E-2"/>
                  <c:y val="1.389048696328580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3465461148445728E-2"/>
                  <c:y val="8.6054107479999267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2843572936340416E-2"/>
                  <c:y val="1.7606356286834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5217000229335811E-2"/>
                  <c:y val="1.147388099733334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6111341164113085E-2"/>
                  <c:y val="-2.5070688360034421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2608500114667964E-2"/>
                  <c:y val="2.8684702493333245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Альметьевский </c:v>
                </c:pt>
                <c:pt idx="1">
                  <c:v>Балтасинский</c:v>
                </c:pt>
                <c:pt idx="2">
                  <c:v>Елабужский</c:v>
                </c:pt>
                <c:pt idx="3">
                  <c:v>Нижнекамский</c:v>
                </c:pt>
                <c:pt idx="4">
                  <c:v>Сабинский</c:v>
                </c:pt>
                <c:pt idx="5">
                  <c:v>Тукаевский</c:v>
                </c:pt>
                <c:pt idx="6">
                  <c:v>г.Набережные Челны</c:v>
                </c:pt>
                <c:pt idx="7">
                  <c:v>г.Казань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2441</c:v>
                </c:pt>
                <c:pt idx="1">
                  <c:v>363</c:v>
                </c:pt>
                <c:pt idx="2">
                  <c:v>903</c:v>
                </c:pt>
                <c:pt idx="3">
                  <c:v>2546</c:v>
                </c:pt>
                <c:pt idx="4">
                  <c:v>391</c:v>
                </c:pt>
                <c:pt idx="5">
                  <c:v>525</c:v>
                </c:pt>
                <c:pt idx="6">
                  <c:v>4565</c:v>
                </c:pt>
                <c:pt idx="7">
                  <c:v>13635</c:v>
                </c:pt>
              </c:numCache>
            </c:numRef>
          </c:val>
        </c:ser>
        <c:axId val="63991168"/>
        <c:axId val="63906944"/>
      </c:barChart>
      <c:catAx>
        <c:axId val="63991168"/>
        <c:scaling>
          <c:orientation val="minMax"/>
        </c:scaling>
        <c:axPos val="b"/>
        <c:numFmt formatCode="\О\с\н\о\в\н\о\й" sourceLinked="0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63906944"/>
        <c:crosses val="autoZero"/>
        <c:auto val="1"/>
        <c:lblAlgn val="ctr"/>
        <c:lblOffset val="100"/>
      </c:catAx>
      <c:valAx>
        <c:axId val="63906944"/>
        <c:scaling>
          <c:orientation val="minMax"/>
          <c:max val="17100"/>
          <c:min val="0"/>
        </c:scaling>
        <c:axPos val="l"/>
        <c:numFmt formatCode="#,##0" sourceLinked="1"/>
        <c:tickLblPos val="nextTo"/>
        <c:txPr>
          <a:bodyPr/>
          <a:lstStyle/>
          <a:p>
            <a:pPr>
              <a:defRPr sz="600" baseline="0"/>
            </a:pPr>
            <a:endParaRPr lang="ru-RU"/>
          </a:p>
        </c:txPr>
        <c:crossAx val="639911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2662895368312151E-2"/>
          <c:y val="0.8318611154464417"/>
          <c:w val="0.58054895622467761"/>
          <c:h val="9.6427128320226291E-2"/>
        </c:manualLayout>
      </c:layout>
      <c:txPr>
        <a:bodyPr/>
        <a:lstStyle/>
        <a:p>
          <a:pPr>
            <a:defRPr sz="1100" b="0"/>
          </a:pPr>
          <a:endParaRPr lang="ru-RU"/>
        </a:p>
      </c:txPr>
    </c:legend>
    <c:plotVisOnly val="1"/>
    <c:dispBlanksAs val="gap"/>
  </c:chart>
  <c:txPr>
    <a:bodyPr/>
    <a:lstStyle/>
    <a:p>
      <a:pPr>
        <a:defRPr lang="ru-RU" sz="1400" kern="1200" dirty="0" smtClean="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pPr>
      <a:endParaRPr lang="ru-RU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3399498821118641"/>
          <c:y val="3.6842971405424925E-2"/>
          <c:w val="0.81897320050860589"/>
          <c:h val="0.7941279635251986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регистрации смерти</c:v>
                </c:pt>
              </c:strCache>
            </c:strRef>
          </c:tx>
          <c:spPr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>
              <a:solidFill>
                <a:srgbClr val="000000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c:spPr>
          <c:dLbls>
            <c:dLbl>
              <c:idx val="3"/>
              <c:layout>
                <c:manualLayout>
                  <c:x val="-9.9831674887276272E-3"/>
                  <c:y val="6.828393859607151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3310889984970238E-2"/>
                  <c:y val="6.828393859607151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2006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49277</c:v>
                </c:pt>
                <c:pt idx="1">
                  <c:v>48073</c:v>
                </c:pt>
                <c:pt idx="2">
                  <c:v>49909</c:v>
                </c:pt>
                <c:pt idx="3">
                  <c:v>47138</c:v>
                </c:pt>
                <c:pt idx="4">
                  <c:v>46579</c:v>
                </c:pt>
                <c:pt idx="5">
                  <c:v>46438</c:v>
                </c:pt>
                <c:pt idx="6">
                  <c:v>47047</c:v>
                </c:pt>
              </c:numCache>
            </c:numRef>
          </c:val>
        </c:ser>
        <c:axId val="63931520"/>
        <c:axId val="63933056"/>
      </c:barChart>
      <c:catAx>
        <c:axId val="639315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00" b="1"/>
            </a:pPr>
            <a:endParaRPr lang="ru-RU"/>
          </a:p>
        </c:txPr>
        <c:crossAx val="63933056"/>
        <c:crossesAt val="1000"/>
        <c:auto val="1"/>
        <c:lblAlgn val="ctr"/>
        <c:lblOffset val="100"/>
      </c:catAx>
      <c:valAx>
        <c:axId val="63933056"/>
        <c:scaling>
          <c:orientation val="minMax"/>
          <c:max val="55000"/>
          <c:min val="0"/>
        </c:scaling>
        <c:axPos val="l"/>
        <c:numFmt formatCode="General" sourceLinked="1"/>
        <c:tickLblPos val="nextTo"/>
        <c:txPr>
          <a:bodyPr/>
          <a:lstStyle/>
          <a:p>
            <a:pPr>
              <a:defRPr sz="500" baseline="0"/>
            </a:pPr>
            <a:endParaRPr lang="ru-RU"/>
          </a:p>
        </c:txPr>
        <c:crossAx val="63931520"/>
        <c:crosses val="autoZero"/>
        <c:crossBetween val="between"/>
        <c:minorUnit val="4000"/>
      </c:valAx>
    </c:plotArea>
    <c:legend>
      <c:legendPos val="b"/>
      <c:layout>
        <c:manualLayout>
          <c:xMode val="edge"/>
          <c:yMode val="edge"/>
          <c:x val="0.19382813674297641"/>
          <c:y val="0.89052982421993654"/>
          <c:w val="0.63309305502003355"/>
          <c:h val="5.8257221833010076E-2"/>
        </c:manualLayout>
      </c:layout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</c:chart>
  <c:txPr>
    <a:bodyPr/>
    <a:lstStyle/>
    <a:p>
      <a:pPr>
        <a:defRPr sz="700" baseline="0"/>
      </a:pPr>
      <a:endParaRPr lang="ru-RU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актов на 1 тыс. населения РТ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4"/>
            <c:spPr>
              <a:solidFill>
                <a:srgbClr val="C80000"/>
              </a:solidFill>
            </c:spPr>
          </c:marker>
          <c:dLbls>
            <c:dLbl>
              <c:idx val="0"/>
              <c:layout>
                <c:manualLayout>
                  <c:x val="3.3780968781246747E-3"/>
                  <c:y val="-2.3336990334407268E-2"/>
                </c:manualLayout>
              </c:layout>
              <c:spPr/>
              <c:txPr>
                <a:bodyPr/>
                <a:lstStyle/>
                <a:p>
                  <a:pPr>
                    <a:defRPr sz="1000" b="1" i="0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7274168610895173E-3"/>
                  <c:y val="-4.4092323075214023E-3"/>
                </c:manualLayout>
              </c:layout>
              <c:spPr/>
              <c:txPr>
                <a:bodyPr/>
                <a:lstStyle/>
                <a:p>
                  <a:pPr>
                    <a:defRPr sz="1000" b="1" i="0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1932447320668209E-3"/>
                  <c:y val="2.5809632263081882E-2"/>
                </c:manualLayout>
              </c:layout>
              <c:spPr/>
              <c:txPr>
                <a:bodyPr/>
                <a:lstStyle/>
                <a:p>
                  <a:pPr>
                    <a:defRPr sz="1000" b="1" i="0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769396163289738E-3"/>
                  <c:y val="-1.838962337518054E-2"/>
                </c:manualLayout>
              </c:layout>
              <c:spPr/>
              <c:txPr>
                <a:bodyPr/>
                <a:lstStyle/>
                <a:p>
                  <a:pPr>
                    <a:defRPr sz="1000" b="1" i="0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2429174536162681E-3"/>
                  <c:y val="-5.2910787690256735E-2"/>
                </c:manualLayout>
              </c:layout>
              <c:spPr/>
              <c:txPr>
                <a:bodyPr/>
                <a:lstStyle/>
                <a:p>
                  <a:pPr>
                    <a:defRPr sz="1000" b="1" i="0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8.1475322186424035E-3"/>
                  <c:y val="2.150837406954783E-2"/>
                </c:manualLayout>
              </c:layout>
              <c:spPr/>
              <c:txPr>
                <a:bodyPr/>
                <a:lstStyle/>
                <a:p>
                  <a:pPr>
                    <a:defRPr sz="1000" b="1" i="0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1.322734973891793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i="0" dirty="0" smtClean="0"/>
                      <a:t>1</a:t>
                    </a:r>
                    <a:r>
                      <a:rPr lang="en-US" dirty="0" smtClean="0"/>
                      <a:t>2,3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2006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13.1</c:v>
                </c:pt>
                <c:pt idx="1">
                  <c:v>12.8</c:v>
                </c:pt>
                <c:pt idx="2">
                  <c:v>13.2</c:v>
                </c:pt>
                <c:pt idx="3">
                  <c:v>12.4</c:v>
                </c:pt>
                <c:pt idx="4">
                  <c:v>12.2</c:v>
                </c:pt>
                <c:pt idx="5">
                  <c:v>12.2</c:v>
                </c:pt>
                <c:pt idx="6">
                  <c:v>12.3</c:v>
                </c:pt>
              </c:numCache>
            </c:numRef>
          </c:val>
        </c:ser>
        <c:marker val="1"/>
        <c:axId val="64037632"/>
        <c:axId val="64039168"/>
      </c:lineChart>
      <c:catAx>
        <c:axId val="64037632"/>
        <c:scaling>
          <c:orientation val="minMax"/>
        </c:scaling>
        <c:delete val="1"/>
        <c:axPos val="b"/>
        <c:numFmt formatCode="General" sourceLinked="1"/>
        <c:tickLblPos val="none"/>
        <c:crossAx val="64039168"/>
        <c:crosses val="autoZero"/>
        <c:auto val="1"/>
        <c:lblAlgn val="ctr"/>
        <c:lblOffset val="100"/>
      </c:catAx>
      <c:valAx>
        <c:axId val="64039168"/>
        <c:scaling>
          <c:orientation val="minMax"/>
        </c:scaling>
        <c:delete val="1"/>
        <c:axPos val="l"/>
        <c:numFmt formatCode="General" sourceLinked="1"/>
        <c:tickLblPos val="none"/>
        <c:crossAx val="64037632"/>
        <c:crosses val="autoZero"/>
        <c:crossBetween val="between"/>
      </c:valAx>
      <c:spPr>
        <a:noFill/>
        <a:ln w="25400">
          <a:noFill/>
        </a:ln>
        <a:scene3d>
          <a:camera prst="orthographicFront"/>
          <a:lightRig rig="threePt" dir="t"/>
        </a:scene3d>
        <a:sp3d>
          <a:bevelT/>
        </a:sp3d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ru-RU" sz="1600" baseline="0" dirty="0" smtClean="0"/>
              <a:t>Соотношение актов о смерти мужчин и женщин </a:t>
            </a:r>
            <a:r>
              <a:rPr lang="ru-RU" sz="1600" dirty="0" smtClean="0"/>
              <a:t>в 2014 </a:t>
            </a:r>
            <a:r>
              <a:rPr lang="ru-RU" sz="1600" dirty="0"/>
              <a:t>году</a:t>
            </a:r>
          </a:p>
        </c:rich>
      </c:tx>
      <c:layout>
        <c:manualLayout>
          <c:xMode val="edge"/>
          <c:yMode val="edge"/>
          <c:x val="9.7394627092716193E-2"/>
          <c:y val="3.9193176066856801E-2"/>
        </c:manualLayout>
      </c:layout>
    </c:title>
    <c:view3D>
      <c:rotX val="50"/>
      <c:rotY val="40"/>
      <c:perspective val="30"/>
    </c:view3D>
    <c:plotArea>
      <c:layout>
        <c:manualLayout>
          <c:layoutTarget val="inner"/>
          <c:xMode val="edge"/>
          <c:yMode val="edge"/>
          <c:x val="0.10886819461570198"/>
          <c:y val="0.23101596043867664"/>
          <c:w val="0.67366198966086321"/>
          <c:h val="0.645605598242872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зарегистрированных актов о смерти в 2007 году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explosion val="14"/>
          <c:dPt>
            <c:idx val="0"/>
            <c:spPr>
              <a:solidFill>
                <a:schemeClr val="accent2"/>
              </a:solidFill>
              <a:ln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rgbClr val="D52FA6"/>
              </a:solidFill>
              <a:ln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20476170382778003"/>
                  <c:y val="-0.14081717257753287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51,6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0361279302299773"/>
                  <c:y val="9.3826508988713517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48,4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effectLst>
                <a:outerShdw blurRad="876300" dist="76200" dir="12780000" sx="95000" sy="95000" algn="ctr" rotWithShape="0">
                  <a:srgbClr val="000000">
                    <a:alpha val="43137"/>
                  </a:srgbClr>
                </a:outerShdw>
              </a:effectLst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inEnd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Мужчин</c:v>
                </c:pt>
                <c:pt idx="1">
                  <c:v>Женщин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24288</c:v>
                </c:pt>
                <c:pt idx="1">
                  <c:v>22759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0.28216045047271149"/>
          <c:y val="0.82155346403365659"/>
          <c:w val="0.43567909905458913"/>
          <c:h val="0.14612352987587457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6870711455341081"/>
          <c:y val="4.0990986269783064E-2"/>
          <c:w val="0.80718954248366015"/>
          <c:h val="0.66889632107023411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женщины</c:v>
                </c:pt>
              </c:strCache>
            </c:strRef>
          </c:tx>
          <c:spPr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-1.731508389905995E-2"/>
                  <c:y val="8.867813952971670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1,2%</a:t>
                    </a:r>
                    <a:endParaRPr lang="ru-RU" dirty="0"/>
                  </a:p>
                </c:rich>
              </c:tx>
              <c:dLblPos val="outEnd"/>
              <c:showVal val="1"/>
            </c:dLbl>
            <c:dLbl>
              <c:idx val="1"/>
              <c:layout>
                <c:manualLayout>
                  <c:x val="-2.1127769429127811E-2"/>
                  <c:y val="-8.350738903486188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3%</a:t>
                    </a:r>
                    <a:endParaRPr lang="ru-RU" dirty="0"/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0088898504454812E-2"/>
                  <c:y val="-2.3613248231205241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11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7350762196013383E-3"/>
                  <c:y val="-9.2461992767274559E-4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84,8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754514403655853E-5"/>
                  <c:y val="-2.1450586906672751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numFmt formatCode="\О\с\н\о\в\н\о\й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от 0 - 19 лет</c:v>
                </c:pt>
                <c:pt idx="1">
                  <c:v>20 - 39 лет</c:v>
                </c:pt>
                <c:pt idx="2">
                  <c:v>40 - 59 лет</c:v>
                </c:pt>
                <c:pt idx="3">
                  <c:v>60 лет и более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 formatCode="0.0%">
                  <c:v>1.2E-2</c:v>
                </c:pt>
                <c:pt idx="1">
                  <c:v>0.03</c:v>
                </c:pt>
                <c:pt idx="2">
                  <c:v>0.11</c:v>
                </c:pt>
                <c:pt idx="3" formatCode="0.0%">
                  <c:v>0.84799999999999998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мужчины</c:v>
                </c:pt>
              </c:strCache>
            </c:strRef>
          </c:tx>
          <c:spPr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3.026418117285214E-2"/>
                  <c:y val="1.3030106081395119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1,7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9243324815761496E-3"/>
                  <c:y val="-2.590137302169627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9,4%</a:t>
                    </a:r>
                    <a:endParaRPr lang="ru-RU" dirty="0"/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3429367636400188E-3"/>
                  <c:y val="1.818729692904307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29%</a:t>
                    </a:r>
                    <a:endParaRPr lang="en-US" dirty="0"/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682777936954381E-2"/>
                  <c:y val="6.1576833556457929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59,9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1838553687863871E-3"/>
                  <c:y val="8.5413161075430823E-3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1</a:t>
                    </a:r>
                    <a:r>
                      <a:rPr lang="ru-RU" dirty="0" smtClean="0"/>
                      <a:t>4</a:t>
                    </a:r>
                    <a:endParaRPr lang="en-US" dirty="0"/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numFmt formatCode="\О\с\н\о\в\н\о\й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от 0 - 19 лет</c:v>
                </c:pt>
                <c:pt idx="1">
                  <c:v>20 - 39 лет</c:v>
                </c:pt>
                <c:pt idx="2">
                  <c:v>40 - 59 лет</c:v>
                </c:pt>
                <c:pt idx="3">
                  <c:v>60 лет и более</c:v>
                </c:pt>
              </c:strCache>
            </c:strRef>
          </c:cat>
          <c:val>
            <c:numRef>
              <c:f>Sheet1!$B$3:$E$3</c:f>
              <c:numCache>
                <c:formatCode>0.0%</c:formatCode>
                <c:ptCount val="4"/>
                <c:pt idx="0">
                  <c:v>1.7000000000000001E-2</c:v>
                </c:pt>
                <c:pt idx="1">
                  <c:v>9.4E-2</c:v>
                </c:pt>
                <c:pt idx="2" formatCode="0%">
                  <c:v>0.28999999999999998</c:v>
                </c:pt>
                <c:pt idx="3">
                  <c:v>0.59899999999999998</c:v>
                </c:pt>
              </c:numCache>
            </c:numRef>
          </c:val>
        </c:ser>
        <c:axId val="64452864"/>
        <c:axId val="64479232"/>
      </c:barChart>
      <c:catAx>
        <c:axId val="64452864"/>
        <c:scaling>
          <c:orientation val="minMax"/>
        </c:scaling>
        <c:axPos val="b"/>
        <c:numFmt formatCode="\О\с\н\о\в\н\о\й" sourceLinked="1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4479232"/>
        <c:crossesAt val="0"/>
        <c:auto val="1"/>
        <c:lblAlgn val="ctr"/>
        <c:lblOffset val="100"/>
        <c:tickLblSkip val="1"/>
        <c:tickMarkSkip val="1"/>
      </c:catAx>
      <c:valAx>
        <c:axId val="64479232"/>
        <c:scaling>
          <c:orientation val="minMax"/>
          <c:max val="0.88"/>
          <c:min val="0"/>
        </c:scaling>
        <c:axPos val="l"/>
        <c:numFmt formatCode="0.0%" sourceLinked="1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660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4452864"/>
        <c:crosses val="autoZero"/>
        <c:crossBetween val="between"/>
        <c:majorUnit val="0.1"/>
      </c:valAx>
      <c:spPr>
        <a:noFill/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.36538698081166043"/>
          <c:y val="0.80194833068041727"/>
          <c:w val="0.46078431372549788"/>
          <c:h val="0.12374581939799331"/>
        </c:manualLayout>
      </c:layout>
      <c:spPr>
        <a:noFill/>
        <a:ln w="12700">
          <a:noFill/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noFill/>
    <a:ln w="12700">
      <a:noFill/>
      <a:prstDash val="solid"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3004542705131532E-2"/>
          <c:y val="2.7295464224590591E-2"/>
          <c:w val="0.91564946889959675"/>
          <c:h val="0.832681149173949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актов на 1 тыс. населения Республики Татарстан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3"/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2.3791183695638728E-2"/>
                  <c:y val="1.382628511873117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978064165710002E-2"/>
                  <c:y val="1.259790656519563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2321470453900201E-2"/>
                  <c:y val="1.741189401093538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863669468824525E-2"/>
                  <c:y val="-5.387407119371281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1847140441185594E-2"/>
                  <c:y val="3.779338904187139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3952462072115444E-2"/>
                  <c:y val="5.090314755884978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9953029910256933E-2"/>
                  <c:y val="2.5194821169244437E-2"/>
                </c:manualLayout>
              </c:layout>
              <c:tx>
                <c:rich>
                  <a:bodyPr/>
                  <a:lstStyle/>
                  <a:p>
                    <a:r>
                      <a:rPr lang="en-US" sz="800" b="1" dirty="0" smtClean="0"/>
                      <a:t>14,9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8.0167860136753609E-3"/>
                  <c:y val="2.099651094199274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 i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1991</c:v>
                </c:pt>
                <c:pt idx="1">
                  <c:v>1999</c:v>
                </c:pt>
                <c:pt idx="2">
                  <c:v>2009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13.6</c:v>
                </c:pt>
                <c:pt idx="1">
                  <c:v>9.4</c:v>
                </c:pt>
                <c:pt idx="2">
                  <c:v>12.5</c:v>
                </c:pt>
                <c:pt idx="3">
                  <c:v>13.6</c:v>
                </c:pt>
                <c:pt idx="4">
                  <c:v>14.7</c:v>
                </c:pt>
                <c:pt idx="5">
                  <c:v>15</c:v>
                </c:pt>
                <c:pt idx="6" formatCode="0.0">
                  <c:v>14.9</c:v>
                </c:pt>
              </c:numCache>
            </c:numRef>
          </c:val>
        </c:ser>
        <c:marker val="1"/>
        <c:axId val="114788608"/>
        <c:axId val="114810880"/>
      </c:lineChart>
      <c:catAx>
        <c:axId val="114788608"/>
        <c:scaling>
          <c:orientation val="minMax"/>
        </c:scaling>
        <c:delete val="1"/>
        <c:axPos val="b"/>
        <c:numFmt formatCode="General" sourceLinked="1"/>
        <c:tickLblPos val="none"/>
        <c:crossAx val="114810880"/>
        <c:crosses val="autoZero"/>
        <c:auto val="1"/>
        <c:lblAlgn val="ctr"/>
        <c:lblOffset val="100"/>
      </c:catAx>
      <c:valAx>
        <c:axId val="114810880"/>
        <c:scaling>
          <c:orientation val="minMax"/>
        </c:scaling>
        <c:delete val="1"/>
        <c:axPos val="l"/>
        <c:numFmt formatCode="General" sourceLinked="1"/>
        <c:tickLblPos val="none"/>
        <c:crossAx val="114788608"/>
        <c:crosses val="autoZero"/>
        <c:crossBetween val="between"/>
      </c:valAx>
      <c:spPr>
        <a:noFill/>
        <a:ln w="25400">
          <a:noFill/>
        </a:ln>
        <a:scene3d>
          <a:camera prst="orthographicFront"/>
          <a:lightRig rig="threePt" dir="t"/>
        </a:scene3d>
        <a:sp3d>
          <a:bevelT/>
        </a:sp3d>
      </c:spPr>
    </c:plotArea>
    <c:legend>
      <c:legendPos val="b"/>
      <c:legendEntry>
        <c:idx val="0"/>
        <c:txPr>
          <a:bodyPr/>
          <a:lstStyle/>
          <a:p>
            <a:pPr>
              <a:defRPr sz="800"/>
            </a:pPr>
            <a:endParaRPr lang="ru-RU"/>
          </a:p>
        </c:txPr>
      </c:legendEntry>
      <c:layout>
        <c:manualLayout>
          <c:xMode val="edge"/>
          <c:yMode val="edge"/>
          <c:x val="0"/>
          <c:y val="0.9257755235868248"/>
          <c:w val="1"/>
          <c:h val="4.8414336076479304E-2"/>
        </c:manualLayout>
      </c:layout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2107372911113418"/>
          <c:y val="0.13906264373102944"/>
          <c:w val="0.86724978808821362"/>
          <c:h val="0.4696120112145281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Рождение</c:v>
                </c:pt>
              </c:strCache>
            </c:strRef>
          </c:tx>
          <c:spPr>
            <a:solidFill>
              <a:srgbClr val="256ADB"/>
            </a:solidFill>
            <a:ln>
              <a:solidFill>
                <a:srgbClr val="000000"/>
              </a:solidFill>
            </a:ln>
          </c:spPr>
          <c:dLbls>
            <c:dLbl>
              <c:idx val="0"/>
              <c:layout>
                <c:manualLayout>
                  <c:x val="-1.7135087566031666E-2"/>
                  <c:y val="6.349161910627853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9276973511785603E-2"/>
                  <c:y val="2.539664764251121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2851315674523734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4993201620277691E-2"/>
                  <c:y val="6.348661976619091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7135087566031642E-2"/>
                  <c:y val="2.909998925815297E-17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25774</c:v>
                </c:pt>
                <c:pt idx="1">
                  <c:v>25396</c:v>
                </c:pt>
                <c:pt idx="2">
                  <c:v>26766</c:v>
                </c:pt>
                <c:pt idx="3">
                  <c:v>26919</c:v>
                </c:pt>
                <c:pt idx="4">
                  <c:v>25761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Смерть</c:v>
                </c:pt>
              </c:strCache>
            </c:strRef>
          </c:tx>
          <c:spPr>
            <a:solidFill>
              <a:srgbClr val="FF5050"/>
            </a:solidFill>
            <a:ln>
              <a:solidFill>
                <a:srgbClr val="000000"/>
              </a:solidFill>
            </a:ln>
          </c:spPr>
          <c:dLbls>
            <c:dLbl>
              <c:idx val="1"/>
              <c:layout>
                <c:manualLayout>
                  <c:x val="1.2851315674523734E-2"/>
                  <c:y val="-6.349161910627853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709429728769947E-2"/>
                  <c:y val="-1.269832382125559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4256578372618714E-3"/>
                  <c:y val="-6.349161910627853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742716057484087E-2"/>
                  <c:y val="-6.3491587364674033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30521</c:v>
                </c:pt>
                <c:pt idx="1">
                  <c:v>29138</c:v>
                </c:pt>
                <c:pt idx="2">
                  <c:v>28892</c:v>
                </c:pt>
                <c:pt idx="3">
                  <c:v>28771</c:v>
                </c:pt>
                <c:pt idx="4">
                  <c:v>28847</c:v>
                </c:pt>
              </c:numCache>
            </c:numRef>
          </c:val>
        </c:ser>
        <c:axId val="64649088"/>
        <c:axId val="64650624"/>
      </c:barChart>
      <c:catAx>
        <c:axId val="646490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0"/>
            </a:pPr>
            <a:endParaRPr lang="ru-RU"/>
          </a:p>
        </c:txPr>
        <c:crossAx val="64650624"/>
        <c:crosses val="autoZero"/>
        <c:auto val="1"/>
        <c:lblAlgn val="ctr"/>
        <c:lblOffset val="100"/>
      </c:catAx>
      <c:valAx>
        <c:axId val="6465062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6464908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2107372911113422"/>
          <c:y val="0.13906264373102944"/>
          <c:w val="0.86724978808821362"/>
          <c:h val="0.4696120112145282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Рождение</c:v>
                </c:pt>
              </c:strCache>
            </c:strRef>
          </c:tx>
          <c:spPr>
            <a:solidFill>
              <a:srgbClr val="256ADB"/>
            </a:solidFill>
            <a:ln>
              <a:solidFill>
                <a:srgbClr val="000000"/>
              </a:solidFill>
            </a:ln>
          </c:spPr>
          <c:dLbls>
            <c:dLbl>
              <c:idx val="0"/>
              <c:layout>
                <c:manualLayout>
                  <c:x val="-1.7135087566031666E-2"/>
                  <c:y val="-2.909998925815297E-17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9276973511785603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2851315674523734E-2"/>
                  <c:y val="-6.349161910627853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7135087566031642E-2"/>
                  <c:y val="-6.349161910627853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4256578372618714E-3"/>
                  <c:y val="1.269832382125559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16233</c:v>
                </c:pt>
                <c:pt idx="1">
                  <c:v>18385</c:v>
                </c:pt>
                <c:pt idx="2">
                  <c:v>20579</c:v>
                </c:pt>
                <c:pt idx="3">
                  <c:v>21533</c:v>
                </c:pt>
                <c:pt idx="4">
                  <c:v>22949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Смерть</c:v>
                </c:pt>
              </c:strCache>
            </c:strRef>
          </c:tx>
          <c:spPr>
            <a:solidFill>
              <a:srgbClr val="FF5050"/>
            </a:solidFill>
            <a:ln>
              <a:solidFill>
                <a:srgbClr val="000000"/>
              </a:solidFill>
            </a:ln>
          </c:spPr>
          <c:dLbls>
            <c:dLbl>
              <c:idx val="1"/>
              <c:layout>
                <c:manualLayout>
                  <c:x val="1.7135087566031642E-2"/>
                  <c:y val="-6.349161910627853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2851315674523659E-2"/>
                  <c:y val="1.904748573188366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567543783015821E-3"/>
                  <c:y val="6.349161910627853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4993201620277691E-2"/>
                  <c:y val="2.539664764251119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15182</c:v>
                </c:pt>
                <c:pt idx="1">
                  <c:v>13824</c:v>
                </c:pt>
                <c:pt idx="2">
                  <c:v>13495</c:v>
                </c:pt>
                <c:pt idx="3">
                  <c:v>13475</c:v>
                </c:pt>
                <c:pt idx="4">
                  <c:v>13635</c:v>
                </c:pt>
              </c:numCache>
            </c:numRef>
          </c:val>
        </c:ser>
        <c:axId val="64611072"/>
        <c:axId val="64612608"/>
      </c:barChart>
      <c:catAx>
        <c:axId val="646110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0"/>
            </a:pPr>
            <a:endParaRPr lang="ru-RU"/>
          </a:p>
        </c:txPr>
        <c:crossAx val="64612608"/>
        <c:crosses val="autoZero"/>
        <c:auto val="1"/>
        <c:lblAlgn val="ctr"/>
        <c:lblOffset val="100"/>
      </c:catAx>
      <c:valAx>
        <c:axId val="64612608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6461107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2107372911113425"/>
          <c:y val="0.13906264373102944"/>
          <c:w val="0.86724978808821362"/>
          <c:h val="0.4696120112145283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Рождение</c:v>
                </c:pt>
              </c:strCache>
            </c:strRef>
          </c:tx>
          <c:spPr>
            <a:solidFill>
              <a:srgbClr val="256ADB"/>
            </a:solidFill>
            <a:ln>
              <a:solidFill>
                <a:srgbClr val="000000"/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7505</c:v>
                </c:pt>
                <c:pt idx="1">
                  <c:v>7610</c:v>
                </c:pt>
                <c:pt idx="2">
                  <c:v>8660</c:v>
                </c:pt>
                <c:pt idx="3">
                  <c:v>8762</c:v>
                </c:pt>
                <c:pt idx="4">
                  <c:v>8553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Смерть</c:v>
                </c:pt>
              </c:strCache>
            </c:strRef>
          </c:tx>
          <c:spPr>
            <a:solidFill>
              <a:srgbClr val="FF5050"/>
            </a:solidFill>
            <a:ln>
              <a:solidFill>
                <a:srgbClr val="000000"/>
              </a:solidFill>
            </a:ln>
          </c:spPr>
          <c:dLbls>
            <c:dLbl>
              <c:idx val="0"/>
              <c:layout>
                <c:manualLayout>
                  <c:x val="1.4993201620277691E-2"/>
                  <c:y val="1.269832382125559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851315674523734E-2"/>
                  <c:y val="1.269832382125559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709429728770025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4256578372618714E-3"/>
                  <c:y val="6.349158736467418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2851315674523734E-2"/>
                  <c:y val="-1.26983174729348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4206</c:v>
                </c:pt>
                <c:pt idx="1">
                  <c:v>4176</c:v>
                </c:pt>
                <c:pt idx="2">
                  <c:v>4192</c:v>
                </c:pt>
                <c:pt idx="3">
                  <c:v>4192</c:v>
                </c:pt>
                <c:pt idx="4">
                  <c:v>4565</c:v>
                </c:pt>
              </c:numCache>
            </c:numRef>
          </c:val>
        </c:ser>
        <c:axId val="64831488"/>
        <c:axId val="64833024"/>
      </c:barChart>
      <c:catAx>
        <c:axId val="648314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0"/>
            </a:pPr>
            <a:endParaRPr lang="ru-RU"/>
          </a:p>
        </c:txPr>
        <c:crossAx val="64833024"/>
        <c:crosses val="autoZero"/>
        <c:auto val="1"/>
        <c:lblAlgn val="ctr"/>
        <c:lblOffset val="100"/>
      </c:catAx>
      <c:valAx>
        <c:axId val="6483302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6483148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0663087852993362"/>
          <c:y val="0.21820320119328374"/>
          <c:w val="0.47876447876449163"/>
          <c:h val="0.60187353629980511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Количество актов об установления отцовства                                                за 2003 - 2007 гг.</c:v>
                </c:pt>
              </c:strCache>
            </c:strRef>
          </c:tx>
          <c:spPr>
            <a:solidFill>
              <a:srgbClr val="92D050"/>
            </a:solidFill>
            <a:ln w="13403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1.7984350384189914E-3"/>
                  <c:y val="-3.3563961264139172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2903839940151128E-3"/>
                  <c:y val="-2.0181393846505236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342804695558736E-3"/>
                  <c:y val="-1.5709134143316403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3767499176638321E-2"/>
                  <c:y val="-1.6402642123399654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4099462239448913E-3"/>
                  <c:y val="-1.1299011025505451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5554</a:t>
                    </a:r>
                    <a:endParaRPr lang="ru-RU" dirty="0" smtClean="0"/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6805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7109</c:v>
                </c:pt>
                <c:pt idx="1">
                  <c:v>6203</c:v>
                </c:pt>
                <c:pt idx="2">
                  <c:v>7030</c:v>
                </c:pt>
                <c:pt idx="3">
                  <c:v>6237</c:v>
                </c:pt>
                <c:pt idx="4">
                  <c:v>5554</c:v>
                </c:pt>
              </c:numCache>
            </c:numRef>
          </c:val>
        </c:ser>
        <c:gapWidth val="170"/>
        <c:axId val="64898944"/>
        <c:axId val="64900480"/>
      </c:barChart>
      <c:catAx>
        <c:axId val="64898944"/>
        <c:scaling>
          <c:orientation val="minMax"/>
        </c:scaling>
        <c:axPos val="b"/>
        <c:numFmt formatCode="General" sourceLinked="1"/>
        <c:tickLblPos val="nextTo"/>
        <c:spPr>
          <a:ln w="33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rtl="1">
              <a:defRPr sz="10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4900480"/>
        <c:crosses val="autoZero"/>
        <c:auto val="1"/>
        <c:lblAlgn val="ctr"/>
        <c:lblOffset val="100"/>
        <c:tickLblSkip val="1"/>
        <c:tickMarkSkip val="1"/>
      </c:catAx>
      <c:valAx>
        <c:axId val="64900480"/>
        <c:scaling>
          <c:orientation val="minMax"/>
        </c:scaling>
        <c:axPos val="l"/>
        <c:numFmt formatCode="#,##0" sourceLinked="0"/>
        <c:tickLblPos val="nextTo"/>
        <c:spPr>
          <a:ln w="10052">
            <a:solidFill>
              <a:srgbClr val="000000"/>
            </a:solidFill>
          </a:ln>
        </c:spPr>
        <c:txPr>
          <a:bodyPr rot="0" vert="horz"/>
          <a:lstStyle/>
          <a:p>
            <a:pPr>
              <a:defRPr sz="9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4898944"/>
        <c:crosses val="autoZero"/>
        <c:crossBetween val="between"/>
      </c:valAx>
      <c:spPr>
        <a:solidFill>
          <a:srgbClr val="FFFFFF"/>
        </a:solidFill>
        <a:ln w="13403">
          <a:noFill/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08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352941176470589"/>
          <c:y val="9.6989966555184007E-2"/>
          <c:w val="0.73202614379084952"/>
          <c:h val="0.60272847317491562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ЗАГС</c:v>
                </c:pt>
              </c:strCache>
            </c:strRef>
          </c:tx>
          <c:spPr>
            <a:solidFill>
              <a:srgbClr val="DDD355"/>
            </a:solidFill>
            <a:ln w="12693">
              <a:solidFill>
                <a:schemeClr val="tx1"/>
              </a:solidFill>
              <a:prstDash val="solid"/>
            </a:ln>
          </c:spPr>
          <c:dLbls>
            <c:spPr>
              <a:noFill/>
              <a:ln w="25387">
                <a:noFill/>
              </a:ln>
            </c:spPr>
            <c:txPr>
              <a:bodyPr rot="-5400000"/>
              <a:lstStyle/>
              <a:p>
                <a:pPr>
                  <a:defRPr sz="10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1792</c:v>
                </c:pt>
                <c:pt idx="1">
                  <c:v>1594</c:v>
                </c:pt>
                <c:pt idx="2">
                  <c:v>2411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МИД</c:v>
                </c:pt>
              </c:strCache>
            </c:strRef>
          </c:tx>
          <c:spPr>
            <a:solidFill>
              <a:schemeClr val="accent2"/>
            </a:solidFill>
            <a:ln w="12693">
              <a:solidFill>
                <a:schemeClr val="tx1"/>
              </a:solidFill>
              <a:prstDash val="solid"/>
            </a:ln>
          </c:spPr>
          <c:dLbls>
            <c:spPr>
              <a:noFill/>
              <a:ln>
                <a:noFill/>
              </a:ln>
              <a:effectLst/>
            </c:spPr>
            <c:txPr>
              <a:bodyPr rot="-5400000"/>
              <a:lstStyle/>
              <a:p>
                <a:pPr>
                  <a:defRPr sz="9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21</c:v>
                </c:pt>
                <c:pt idx="1">
                  <c:v>25</c:v>
                </c:pt>
                <c:pt idx="2">
                  <c:v>16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ФСБ</c:v>
                </c:pt>
              </c:strCache>
            </c:strRef>
          </c:tx>
          <c:spPr>
            <a:solidFill>
              <a:srgbClr val="AABCF4"/>
            </a:solidFill>
            <a:ln w="12693">
              <a:solidFill>
                <a:schemeClr val="tx1"/>
              </a:solidFill>
              <a:prstDash val="solid"/>
            </a:ln>
          </c:spPr>
          <c:dLbls>
            <c:spPr>
              <a:noFill/>
              <a:ln w="25387">
                <a:noFill/>
              </a:ln>
            </c:spPr>
            <c:txPr>
              <a:bodyPr rot="-5400000"/>
              <a:lstStyle/>
              <a:p>
                <a:pPr>
                  <a:defRPr sz="10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86</c:v>
                </c:pt>
                <c:pt idx="1">
                  <c:v>106</c:v>
                </c:pt>
                <c:pt idx="2">
                  <c:v>89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Население</c:v>
                </c:pt>
              </c:strCache>
            </c:strRef>
          </c:tx>
          <c:spPr>
            <a:solidFill>
              <a:srgbClr val="256ADB"/>
            </a:solidFill>
            <a:ln w="12693">
              <a:solidFill>
                <a:schemeClr val="tx1"/>
              </a:solidFill>
              <a:prstDash val="solid"/>
            </a:ln>
          </c:spPr>
          <c:dLbls>
            <c:spPr>
              <a:noFill/>
              <a:ln w="25387">
                <a:noFill/>
              </a:ln>
            </c:spPr>
            <c:txPr>
              <a:bodyPr rot="-5400000" vert="horz"/>
              <a:lstStyle/>
              <a:p>
                <a:pPr algn="ctr">
                  <a:defRPr sz="10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Sheet1!$B$5:$D$5</c:f>
              <c:numCache>
                <c:formatCode>General</c:formatCode>
                <c:ptCount val="3"/>
                <c:pt idx="0">
                  <c:v>4514</c:v>
                </c:pt>
                <c:pt idx="1">
                  <c:v>3136</c:v>
                </c:pt>
                <c:pt idx="2">
                  <c:v>2351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Правоохранительные органы</c:v>
                </c:pt>
              </c:strCache>
            </c:strRef>
          </c:tx>
          <c:spPr>
            <a:solidFill>
              <a:srgbClr val="D52FA6"/>
            </a:solidFill>
            <a:ln w="12693">
              <a:solidFill>
                <a:schemeClr val="tx1"/>
              </a:solidFill>
              <a:prstDash val="solid"/>
            </a:ln>
          </c:spPr>
          <c:dLbls>
            <c:spPr>
              <a:noFill/>
              <a:ln>
                <a:noFill/>
              </a:ln>
              <a:effectLst/>
            </c:spPr>
            <c:txPr>
              <a:bodyPr rot="-5400000"/>
              <a:lstStyle/>
              <a:p>
                <a:pPr>
                  <a:defRPr sz="10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Sheet1!$B$6:$D$6</c:f>
              <c:numCache>
                <c:formatCode>General</c:formatCode>
                <c:ptCount val="3"/>
                <c:pt idx="0">
                  <c:v>609</c:v>
                </c:pt>
                <c:pt idx="1">
                  <c:v>1106</c:v>
                </c:pt>
                <c:pt idx="2">
                  <c:v>840</c:v>
                </c:pt>
              </c:numCache>
            </c:numRef>
          </c:val>
        </c:ser>
        <c:axId val="65197184"/>
        <c:axId val="65198720"/>
      </c:barChart>
      <c:catAx>
        <c:axId val="65197184"/>
        <c:scaling>
          <c:orientation val="minMax"/>
        </c:scaling>
        <c:axPos val="b"/>
        <c:numFmt formatCode="General" sourceLinked="1"/>
        <c:tickLblPos val="low"/>
        <c:spPr>
          <a:ln w="317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65198720"/>
        <c:crosses val="autoZero"/>
        <c:auto val="1"/>
        <c:lblAlgn val="ctr"/>
        <c:lblOffset val="100"/>
        <c:tickMarkSkip val="1"/>
      </c:catAx>
      <c:valAx>
        <c:axId val="65198720"/>
        <c:scaling>
          <c:orientation val="minMax"/>
        </c:scaling>
        <c:axPos val="l"/>
        <c:numFmt formatCode="General" sourceLinked="1"/>
        <c:tickLblPos val="nextTo"/>
        <c:spPr>
          <a:ln w="317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00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  <c:crossAx val="65197184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.14758806554515941"/>
          <c:y val="0.81754108457683583"/>
          <c:w val="0.80803964065422662"/>
          <c:h val="0.14326852188844424"/>
        </c:manualLayout>
      </c:layout>
      <c:spPr>
        <a:noFill/>
        <a:ln w="3173">
          <a:noFill/>
          <a:prstDash val="solid"/>
        </a:ln>
      </c:spPr>
      <c:txPr>
        <a:bodyPr/>
        <a:lstStyle/>
        <a:p>
          <a:pPr>
            <a:defRPr sz="8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79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6872586872586879E-2"/>
          <c:y val="0.20374707259953734"/>
          <c:w val="0.49613899613899631"/>
          <c:h val="0.60187353629980511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Количество актов об усыновлении                     за 2003 - 2007 гг.</c:v>
                </c:pt>
              </c:strCache>
            </c:strRef>
          </c:tx>
          <c:spPr>
            <a:solidFill>
              <a:srgbClr val="B4B0EE"/>
            </a:solidFill>
            <a:ln w="11160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-1.1331404238529685E-3"/>
                  <c:y val="-3.1281189108533482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8358839906681937E-3"/>
                  <c:y val="-1.5562790178891539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833801645243717E-3"/>
                  <c:y val="-1.187839609188197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994326214470252E-2"/>
                  <c:y val="-1.1558210064930227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6092700485511163E-4"/>
                  <c:y val="-3.4009515460157652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232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609</c:v>
                </c:pt>
                <c:pt idx="1">
                  <c:v>636</c:v>
                </c:pt>
                <c:pt idx="2">
                  <c:v>676</c:v>
                </c:pt>
                <c:pt idx="3">
                  <c:v>676</c:v>
                </c:pt>
                <c:pt idx="4">
                  <c:v>667</c:v>
                </c:pt>
              </c:numCache>
            </c:numRef>
          </c:val>
        </c:ser>
        <c:gapWidth val="170"/>
        <c:axId val="67380352"/>
        <c:axId val="67381888"/>
      </c:barChart>
      <c:catAx>
        <c:axId val="67380352"/>
        <c:scaling>
          <c:orientation val="minMax"/>
        </c:scaling>
        <c:axPos val="b"/>
        <c:numFmt formatCode="General" sourceLinked="1"/>
        <c:tickLblPos val="nextTo"/>
        <c:spPr>
          <a:ln w="279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rtl="1">
              <a:defRPr sz="10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7381888"/>
        <c:crosses val="autoZero"/>
        <c:auto val="1"/>
        <c:lblAlgn val="ctr"/>
        <c:lblOffset val="100"/>
        <c:tickLblSkip val="1"/>
        <c:tickMarkSkip val="1"/>
      </c:catAx>
      <c:valAx>
        <c:axId val="67381888"/>
        <c:scaling>
          <c:orientation val="minMax"/>
        </c:scaling>
        <c:axPos val="l"/>
        <c:numFmt formatCode="#,##0" sourceLinked="0"/>
        <c:tickLblPos val="nextTo"/>
        <c:spPr>
          <a:ln w="8370">
            <a:solidFill>
              <a:srgbClr val="000000"/>
            </a:solidFill>
          </a:ln>
        </c:spPr>
        <c:txPr>
          <a:bodyPr rot="0" vert="horz"/>
          <a:lstStyle/>
          <a:p>
            <a:pPr>
              <a:defRPr sz="9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7380352"/>
        <c:crosses val="autoZero"/>
        <c:crossBetween val="between"/>
      </c:valAx>
      <c:spPr>
        <a:noFill/>
        <a:ln w="11160">
          <a:noFill/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1776061776062199"/>
          <c:y val="0.20374707259953734"/>
          <c:w val="0.46525096525098092"/>
          <c:h val="0.60187353629980511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Количество актов об установления отцовства                                                за 2003 - 2007 гг.</c:v>
                </c:pt>
              </c:strCache>
            </c:strRef>
          </c:tx>
          <c:spPr>
            <a:solidFill>
              <a:srgbClr val="F4AAC4"/>
            </a:solidFill>
            <a:ln w="13403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8.4132778992614139E-3"/>
                  <c:y val="-1.29587918521024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1660018957701914E-3"/>
                  <c:y val="-4.4602957893028067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8040565814818723E-3"/>
                  <c:y val="-1.4444127301520501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6000941688816051E-2"/>
                  <c:y val="-1.6627838696819081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5950747515321013E-2"/>
                  <c:y val="-1.0882592298498502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3</a:t>
                    </a:r>
                    <a:r>
                      <a:rPr lang="ru-RU" dirty="0" smtClean="0"/>
                      <a:t>8890</a:t>
                    </a:r>
                    <a:endParaRPr lang="ru-RU" dirty="0"/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6805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33373</c:v>
                </c:pt>
                <c:pt idx="1">
                  <c:v>30554</c:v>
                </c:pt>
                <c:pt idx="2">
                  <c:v>32163</c:v>
                </c:pt>
                <c:pt idx="3">
                  <c:v>34645</c:v>
                </c:pt>
                <c:pt idx="4" formatCode="#,##0">
                  <c:v>38890</c:v>
                </c:pt>
              </c:numCache>
            </c:numRef>
          </c:val>
        </c:ser>
        <c:gapWidth val="170"/>
        <c:axId val="64180224"/>
        <c:axId val="64181760"/>
      </c:barChart>
      <c:catAx>
        <c:axId val="64180224"/>
        <c:scaling>
          <c:orientation val="minMax"/>
        </c:scaling>
        <c:axPos val="b"/>
        <c:numFmt formatCode="General" sourceLinked="1"/>
        <c:tickLblPos val="nextTo"/>
        <c:spPr>
          <a:ln w="33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rtl="1">
              <a:defRPr sz="1055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4181760"/>
        <c:crosses val="autoZero"/>
        <c:auto val="1"/>
        <c:lblAlgn val="ctr"/>
        <c:lblOffset val="100"/>
        <c:tickLblSkip val="1"/>
        <c:tickMarkSkip val="1"/>
      </c:catAx>
      <c:valAx>
        <c:axId val="64181760"/>
        <c:scaling>
          <c:orientation val="minMax"/>
        </c:scaling>
        <c:axPos val="l"/>
        <c:numFmt formatCode="#,##0" sourceLinked="0"/>
        <c:tickLblPos val="nextTo"/>
        <c:spPr>
          <a:ln w="10052">
            <a:solidFill>
              <a:srgbClr val="000000"/>
            </a:solidFill>
          </a:ln>
        </c:spPr>
        <c:txPr>
          <a:bodyPr rot="0" vert="horz"/>
          <a:lstStyle/>
          <a:p>
            <a:pPr>
              <a:defRPr sz="9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4180224"/>
        <c:crosses val="autoZero"/>
        <c:crossBetween val="between"/>
      </c:valAx>
      <c:spPr>
        <a:noFill/>
        <a:ln w="13403">
          <a:noFill/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08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2868435716802121"/>
          <c:y val="2.0545789950452743E-2"/>
          <c:w val="0.53484150477425851"/>
          <c:h val="0.80137835139094959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C000"/>
            </a:solidFill>
            <a:ln w="11160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-1.1331222060204978E-3"/>
                  <c:y val="-2.9707313097133252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7662910746340392E-3"/>
                  <c:y val="-1.6566731028498489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835516397648083E-3"/>
                  <c:y val="-1.1091458086181841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063896284664886E-2"/>
                  <c:y val="-1.2765948441895519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6077837545405952E-4"/>
                  <c:y val="-3.239592681550040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1014</a:t>
                    </a:r>
                    <a:endParaRPr lang="ru-RU" dirty="0"/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2320">
                <a:noFill/>
              </a:ln>
            </c:spPr>
            <c:txPr>
              <a:bodyPr/>
              <a:lstStyle/>
              <a:p>
                <a:pPr>
                  <a:defRPr sz="106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768</c:v>
                </c:pt>
                <c:pt idx="1">
                  <c:v>872</c:v>
                </c:pt>
                <c:pt idx="2">
                  <c:v>862</c:v>
                </c:pt>
                <c:pt idx="3">
                  <c:v>1050</c:v>
                </c:pt>
                <c:pt idx="4">
                  <c:v>1014</c:v>
                </c:pt>
              </c:numCache>
            </c:numRef>
          </c:val>
        </c:ser>
        <c:gapWidth val="170"/>
        <c:axId val="67503616"/>
        <c:axId val="67505152"/>
      </c:barChart>
      <c:catAx>
        <c:axId val="67503616"/>
        <c:scaling>
          <c:orientation val="minMax"/>
        </c:scaling>
        <c:axPos val="b"/>
        <c:numFmt formatCode="General" sourceLinked="1"/>
        <c:tickLblPos val="nextTo"/>
        <c:spPr>
          <a:ln w="279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rtl="1">
              <a:defRPr sz="10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7505152"/>
        <c:crosses val="autoZero"/>
        <c:auto val="1"/>
        <c:lblAlgn val="ctr"/>
        <c:lblOffset val="100"/>
        <c:tickLblSkip val="1"/>
        <c:tickMarkSkip val="1"/>
      </c:catAx>
      <c:valAx>
        <c:axId val="67505152"/>
        <c:scaling>
          <c:orientation val="minMax"/>
        </c:scaling>
        <c:axPos val="l"/>
        <c:numFmt formatCode="#,##0" sourceLinked="0"/>
        <c:tickLblPos val="nextTo"/>
        <c:spPr>
          <a:ln w="8370">
            <a:solidFill>
              <a:srgbClr val="000000"/>
            </a:solidFill>
          </a:ln>
        </c:spPr>
        <c:txPr>
          <a:bodyPr rot="0" vert="horz"/>
          <a:lstStyle/>
          <a:p>
            <a:pPr>
              <a:defRPr sz="9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7503616"/>
        <c:crosses val="autoZero"/>
        <c:crossBetween val="between"/>
      </c:valAx>
      <c:spPr>
        <a:noFill/>
        <a:ln w="11160">
          <a:noFill/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5265751681926773"/>
          <c:y val="3.110296303413735E-2"/>
          <c:w val="0.71577198729464164"/>
          <c:h val="0.8037280767602398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выданных повторных свидетельств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0000"/>
              </a:solidFill>
            </a:ln>
          </c:spPr>
          <c:dLbls>
            <c:dLbl>
              <c:idx val="4"/>
              <c:layout>
                <c:manualLayout>
                  <c:x val="7.0544939451172104E-3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4691700922119961E-2"/>
                  <c:y val="1.024259354297226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4109543384068441E-2"/>
                  <c:y val="1.3094719350777545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7</a:t>
                    </a:r>
                    <a:r>
                      <a:rPr lang="ru-RU" dirty="0" smtClean="0"/>
                      <a:t>414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527385846017150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7</a:t>
                    </a:r>
                    <a:r>
                      <a:rPr lang="ru-RU" dirty="0" smtClean="0"/>
                      <a:t>701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b="1" smtClean="0"/>
                      <a:t>7</a:t>
                    </a:r>
                    <a:r>
                      <a:rPr lang="ru-RU" smtClean="0"/>
                      <a:t>701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2008</c:v>
                </c:pt>
                <c:pt idx="1">
                  <c:v>2010</c:v>
                </c:pt>
                <c:pt idx="2">
                  <c:v>2014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52851</c:v>
                </c:pt>
                <c:pt idx="1">
                  <c:v>64476</c:v>
                </c:pt>
                <c:pt idx="2">
                  <c:v>70089</c:v>
                </c:pt>
              </c:numCache>
            </c:numRef>
          </c:val>
        </c:ser>
        <c:axId val="144874496"/>
        <c:axId val="144880768"/>
      </c:barChart>
      <c:catAx>
        <c:axId val="1448744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44880768"/>
        <c:crosses val="autoZero"/>
        <c:auto val="1"/>
        <c:lblAlgn val="ctr"/>
        <c:lblOffset val="100"/>
      </c:catAx>
      <c:valAx>
        <c:axId val="144880768"/>
        <c:scaling>
          <c:orientation val="minMax"/>
          <c:max val="71000"/>
        </c:scaling>
        <c:axPos val="l"/>
        <c:numFmt formatCode="General" sourceLinked="1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144874496"/>
        <c:crosses val="autoZero"/>
        <c:crossBetween val="between"/>
        <c:majorUnit val="10000"/>
      </c:valAx>
    </c:plotArea>
    <c:legend>
      <c:legendPos val="b"/>
      <c:layout>
        <c:manualLayout>
          <c:xMode val="edge"/>
          <c:yMode val="edge"/>
          <c:x val="0"/>
          <c:y val="0.89380429290925345"/>
          <c:w val="0.96349294522830797"/>
          <c:h val="0.1027814039180836"/>
        </c:manualLayout>
      </c:layout>
    </c:legend>
    <c:plotVisOnly val="1"/>
    <c:dispBlanksAs val="gap"/>
  </c:chart>
  <c:txPr>
    <a:bodyPr/>
    <a:lstStyle/>
    <a:p>
      <a:pPr>
        <a:defRPr lang="ru-RU" sz="1400" dirty="0" smtClean="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pPr>
      <a:endParaRPr lang="ru-RU"/>
    </a:p>
  </c:tx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актов о рождении</c:v>
                </c:pt>
              </c:strCache>
            </c:strRef>
          </c:tx>
          <c:spPr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ln>
              <a:solidFill>
                <a:srgbClr val="000000"/>
              </a:solidFill>
            </a:ln>
          </c:spPr>
          <c:dLbls>
            <c:dLbl>
              <c:idx val="0"/>
              <c:layout>
                <c:manualLayout>
                  <c:x val="-1.1378664019410041E-2"/>
                  <c:y val="3.2230880711353561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2372523124670795E-2"/>
                  <c:y val="8.0577201778383248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7067996029115046E-2"/>
                  <c:y val="6.544155424890901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5574882360741279E-2"/>
                  <c:y val="1.6115440355676661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9.1654242718551271E-3"/>
                  <c:y val="3.2229611779041895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6411724862112096E-3"/>
                  <c:y val="1.6115440355676661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7169184159612717E-4"/>
                  <c:y val="3.2229611779042012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3.1149805546725985E-3"/>
                  <c:y val="6.4461761422707131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2459922218690279E-2"/>
                  <c:y val="3.2230880711353617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44926</c:v>
                </c:pt>
                <c:pt idx="1">
                  <c:v>47143</c:v>
                </c:pt>
                <c:pt idx="2">
                  <c:v>49512</c:v>
                </c:pt>
                <c:pt idx="3">
                  <c:v>51391</c:v>
                </c:pt>
                <c:pt idx="4">
                  <c:v>56005</c:v>
                </c:pt>
                <c:pt idx="5">
                  <c:v>57214</c:v>
                </c:pt>
                <c:pt idx="6">
                  <c:v>57263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актов о смерти</c:v>
                </c:pt>
              </c:strCache>
            </c:strRef>
          </c:tx>
          <c:spPr>
            <a:gradFill>
              <a:gsLst>
                <a:gs pos="4500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solidFill>
                <a:srgbClr val="000000"/>
              </a:solidFill>
            </a:ln>
          </c:spPr>
          <c:dLbls>
            <c:dLbl>
              <c:idx val="0"/>
              <c:layout>
                <c:manualLayout>
                  <c:x val="3.1149805546726046E-3"/>
                  <c:y val="3.2230880711353661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4527405942303851E-7"/>
                  <c:y val="6.4461761422707417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8717015313710681E-2"/>
                  <c:y val="8.0577201778383248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560199404367261E-2"/>
                  <c:y val="4.834632106702983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991266203396762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i="0" dirty="0" smtClean="0"/>
                      <a:t>4</a:t>
                    </a:r>
                    <a:r>
                      <a:rPr lang="en-US" sz="1000" b="1" i="1" baseline="0" dirty="0" smtClean="0"/>
                      <a:t>7138</a:t>
                    </a:r>
                    <a:endParaRPr lang="en-US" sz="1000" b="1" i="1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1867193967695396E-2"/>
                  <c:y val="-1.2689323114706129E-7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4777712870613009E-2"/>
                  <c:y val="6.4461761422706819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2.3448149257888427E-2"/>
                  <c:y val="6.4461761422707339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4.5235894779391854E-3"/>
                  <c:y val="8.0577201778383248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49250</c:v>
                </c:pt>
                <c:pt idx="1">
                  <c:v>48073</c:v>
                </c:pt>
                <c:pt idx="2">
                  <c:v>49909</c:v>
                </c:pt>
                <c:pt idx="3">
                  <c:v>47138</c:v>
                </c:pt>
                <c:pt idx="4">
                  <c:v>46579</c:v>
                </c:pt>
                <c:pt idx="5">
                  <c:v>46438</c:v>
                </c:pt>
                <c:pt idx="6">
                  <c:v>47047</c:v>
                </c:pt>
              </c:numCache>
            </c:numRef>
          </c:val>
        </c:ser>
        <c:axId val="64919424"/>
        <c:axId val="64920960"/>
      </c:barChart>
      <c:catAx>
        <c:axId val="64919424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4920960"/>
        <c:crosses val="autoZero"/>
        <c:auto val="1"/>
        <c:lblAlgn val="ctr"/>
        <c:lblOffset val="100"/>
      </c:catAx>
      <c:valAx>
        <c:axId val="6492096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4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491942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7672284626718801"/>
          <c:y val="1.6732546286280101E-2"/>
          <c:w val="0.8002319041649425"/>
          <c:h val="0.6265134853189565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актов о рождении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0000"/>
              </a:solidFill>
            </a:ln>
          </c:spPr>
          <c:dLbls>
            <c:dLbl>
              <c:idx val="0"/>
              <c:layout>
                <c:manualLayout>
                  <c:x val="-6.5843570193911934E-3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5843570193911934E-3"/>
                  <c:y val="6.8871820268557715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000" b="1" dirty="0" smtClean="0"/>
                      <a:t>129</a:t>
                    </a:r>
                    <a:endParaRPr lang="en-US" sz="1000" b="1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Кайбицкий</c:v>
                </c:pt>
                <c:pt idx="1">
                  <c:v>Рыбно-Слободский</c:v>
                </c:pt>
                <c:pt idx="2">
                  <c:v>Дрожжановский</c:v>
                </c:pt>
                <c:pt idx="3">
                  <c:v>Апастовский</c:v>
                </c:pt>
                <c:pt idx="4">
                  <c:v>Пестречинский</c:v>
                </c:pt>
                <c:pt idx="5">
                  <c:v>Верхнеуслонский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99</c:v>
                </c:pt>
                <c:pt idx="1">
                  <c:v>189</c:v>
                </c:pt>
                <c:pt idx="2">
                  <c:v>177</c:v>
                </c:pt>
                <c:pt idx="3">
                  <c:v>160</c:v>
                </c:pt>
                <c:pt idx="4">
                  <c:v>230</c:v>
                </c:pt>
                <c:pt idx="5">
                  <c:v>129</c:v>
                </c:pt>
              </c:numCache>
            </c:numRef>
          </c:val>
        </c:ser>
        <c:axId val="152627456"/>
        <c:axId val="152633344"/>
      </c:barChart>
      <c:catAx>
        <c:axId val="152627456"/>
        <c:scaling>
          <c:orientation val="minMax"/>
        </c:scaling>
        <c:axPos val="b"/>
        <c:numFmt formatCode="\О\с\н\о\в\н\о\й" sourceLinked="1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52633344"/>
        <c:crosses val="autoZero"/>
        <c:auto val="1"/>
        <c:lblAlgn val="ctr"/>
        <c:lblOffset val="100"/>
      </c:catAx>
      <c:valAx>
        <c:axId val="152633344"/>
        <c:scaling>
          <c:orientation val="minMax"/>
          <c:max val="320"/>
          <c:min val="0"/>
        </c:scaling>
        <c:axPos val="l"/>
        <c:numFmt formatCode="General" sourceLinked="1"/>
        <c:tickLblPos val="nextTo"/>
        <c:crossAx val="1526274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5369553518379673"/>
          <c:y val="0.89495343597300103"/>
          <c:w val="0.52553045550270749"/>
          <c:h val="4.9350998037255123E-2"/>
        </c:manualLayout>
      </c:layout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</c:chart>
  <c:txPr>
    <a:bodyPr/>
    <a:lstStyle/>
    <a:p>
      <a:pPr>
        <a:defRPr sz="800"/>
      </a:pPr>
      <a:endParaRPr lang="ru-RU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4.4372456088809974E-4"/>
          <c:w val="0.93719564366968278"/>
          <c:h val="0.75539147522214611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разница между количеством актов о рождении и смерти 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circle"/>
            <c:size val="9"/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1.8355324393021701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-1.5296344544373635E-2"/>
                  <c:y val="2.323171633159716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1776621965108506E-3"/>
                  <c:y val="2.323171633159723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1414545125191992E-2"/>
                  <c:y val="2.534369054356064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3319008793212088E-3"/>
                  <c:y val="2.5104222601416752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 smtClean="0"/>
                      <a:t>4253</a:t>
                    </a:r>
                  </a:p>
                  <a:p>
                    <a:endParaRPr lang="ru-RU" sz="1100" b="1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2657542641201173E-2"/>
                  <c:y val="-2.329174961431531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7.9539739036427415E-2"/>
                  <c:y val="3.343271807256244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8.0393654598474834E-2"/>
                  <c:y val="-1.752537557086842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9.7895063429450077E-2"/>
                  <c:y val="-2.745566018972545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-4324</c:v>
                </c:pt>
                <c:pt idx="1">
                  <c:v>-930</c:v>
                </c:pt>
                <c:pt idx="2">
                  <c:v>-397</c:v>
                </c:pt>
                <c:pt idx="3">
                  <c:v>4253</c:v>
                </c:pt>
                <c:pt idx="4">
                  <c:v>9426</c:v>
                </c:pt>
                <c:pt idx="5">
                  <c:v>10776</c:v>
                </c:pt>
                <c:pt idx="6">
                  <c:v>10216</c:v>
                </c:pt>
              </c:numCache>
            </c:numRef>
          </c:val>
        </c:ser>
        <c:marker val="1"/>
        <c:axId val="65098880"/>
        <c:axId val="65100416"/>
      </c:lineChart>
      <c:catAx>
        <c:axId val="65098880"/>
        <c:scaling>
          <c:orientation val="minMax"/>
        </c:scaling>
        <c:delete val="1"/>
        <c:axPos val="b"/>
        <c:numFmt formatCode="General" sourceLinked="1"/>
        <c:tickLblPos val="none"/>
        <c:crossAx val="65100416"/>
        <c:crosses val="autoZero"/>
        <c:auto val="1"/>
        <c:lblAlgn val="ctr"/>
        <c:lblOffset val="100"/>
      </c:catAx>
      <c:valAx>
        <c:axId val="65100416"/>
        <c:scaling>
          <c:orientation val="minMax"/>
        </c:scaling>
        <c:delete val="1"/>
        <c:axPos val="l"/>
        <c:numFmt formatCode="General" sourceLinked="1"/>
        <c:tickLblPos val="none"/>
        <c:crossAx val="65098880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85475196792095731"/>
          <c:w val="1"/>
          <c:h val="0.14008790502293741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2172334387088301E-2"/>
          <c:y val="2.2226362969834212E-2"/>
          <c:w val="0.87535018092283257"/>
          <c:h val="0.80547420800809155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число регистраций браков в месяце;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circle"/>
            <c:size val="6"/>
            <c:spPr>
              <a:solidFill>
                <a:sysClr val="window" lastClr="FFFFFF"/>
              </a:solidFill>
            </c:spPr>
          </c:marker>
          <c:dLbls>
            <c:dLbl>
              <c:idx val="0"/>
              <c:layout>
                <c:manualLayout>
                  <c:x val="-5.6571744553635464E-2"/>
                  <c:y val="6.345993637441875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1297633596267091E-2"/>
                  <c:y val="-7.900213730502163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6947965377584245E-2"/>
                  <c:y val="4.558262875056653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3037844279928488E-2"/>
                  <c:y val="-5.810246500518247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4017317386902892E-2"/>
                  <c:y val="4.037744111305239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9.1292129157366397E-2"/>
                  <c:y val="-3.65889061270012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6.9226385409307284E-2"/>
                  <c:y val="-4.57610999281271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2540980295118734E-2"/>
                  <c:y val="-5.912076175353469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6241983213986317E-2"/>
                  <c:y val="6.251088634052891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5.7497146781670706E-2"/>
                  <c:y val="-4.633800382659092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5.5972568704487261E-2"/>
                  <c:y val="4.587622045160262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5653715243760734E-2"/>
                  <c:y val="-3.907065420661700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0%</c:formatCode>
                <c:ptCount val="12"/>
                <c:pt idx="0">
                  <c:v>0.84000000000000008</c:v>
                </c:pt>
                <c:pt idx="1">
                  <c:v>0.87000000000000011</c:v>
                </c:pt>
                <c:pt idx="2">
                  <c:v>0.81</c:v>
                </c:pt>
                <c:pt idx="3">
                  <c:v>0.81</c:v>
                </c:pt>
                <c:pt idx="4">
                  <c:v>0.84500000000000008</c:v>
                </c:pt>
                <c:pt idx="5">
                  <c:v>0.93</c:v>
                </c:pt>
                <c:pt idx="6">
                  <c:v>0.92</c:v>
                </c:pt>
                <c:pt idx="7">
                  <c:v>0.92</c:v>
                </c:pt>
                <c:pt idx="8">
                  <c:v>0.9</c:v>
                </c:pt>
                <c:pt idx="9">
                  <c:v>0.90500000000000003</c:v>
                </c:pt>
                <c:pt idx="10">
                  <c:v>0.8600000000000001</c:v>
                </c:pt>
                <c:pt idx="11">
                  <c:v>0.92</c:v>
                </c:pt>
              </c:numCache>
            </c:numRef>
          </c:val>
        </c:ser>
        <c:marker val="1"/>
        <c:axId val="145200640"/>
        <c:axId val="145202176"/>
      </c:lineChart>
      <c:catAx>
        <c:axId val="145200640"/>
        <c:scaling>
          <c:orientation val="minMax"/>
        </c:scaling>
        <c:axPos val="b"/>
        <c:numFmt formatCode="\О\с\н\о\в\н\о\й" sourceLinked="1"/>
        <c:tickLblPos val="nextTo"/>
        <c:txPr>
          <a:bodyPr/>
          <a:lstStyle/>
          <a:p>
            <a:pPr>
              <a:defRPr sz="800" b="0"/>
            </a:pPr>
            <a:endParaRPr lang="ru-RU"/>
          </a:p>
        </c:txPr>
        <c:crossAx val="145202176"/>
        <c:crosses val="autoZero"/>
        <c:auto val="1"/>
        <c:lblAlgn val="ctr"/>
        <c:lblOffset val="100"/>
      </c:catAx>
      <c:valAx>
        <c:axId val="145202176"/>
        <c:scaling>
          <c:orientation val="minMax"/>
          <c:min val="0.60000000000000064"/>
        </c:scaling>
        <c:axPos val="l"/>
        <c:numFmt formatCode="0%" sourceLinked="1"/>
        <c:tickLblPos val="nextTo"/>
        <c:txPr>
          <a:bodyPr/>
          <a:lstStyle/>
          <a:p>
            <a:pPr>
              <a:defRPr sz="500" baseline="0"/>
            </a:pPr>
            <a:endParaRPr lang="ru-RU"/>
          </a:p>
        </c:txPr>
        <c:crossAx val="1452006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5509017516572236E-2"/>
          <c:y val="0.21407861000193878"/>
          <c:w val="0.89728829583545788"/>
          <c:h val="0.6310330940240356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заявлений через интернет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circle"/>
            <c:size val="6"/>
            <c:spPr>
              <a:solidFill>
                <a:schemeClr val="bg1"/>
              </a:solidFill>
            </c:spPr>
          </c:marker>
          <c:dLbls>
            <c:dLbl>
              <c:idx val="0"/>
              <c:layout>
                <c:manualLayout>
                  <c:x val="-4.3297658284881926E-2"/>
                  <c:y val="-4.905555156180909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5124358610359738E-2"/>
                  <c:y val="3.146927029894281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2120926892896999E-2"/>
                  <c:y val="-3.683577641699977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5992060208198479E-2"/>
                  <c:y val="-4.076778253758583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6394371818769534E-3"/>
                  <c:y val="-5.252362532109233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6303167641380801E-2"/>
                  <c:y val="-3.450239245447824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6.6719438580898419E-2"/>
                  <c:y val="5.022099940965168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6.7492758006312104E-2"/>
                  <c:y val="-3.018155934743633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312945680932572E-2"/>
                  <c:y val="-2.016115856408111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10419341266608288"/>
                  <c:y val="2.857144413147994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6.854588173330535E-2"/>
                  <c:y val="-5.999850779107332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"/>
                  <c:y val="3.59916436300106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1349</c:v>
                </c:pt>
                <c:pt idx="1">
                  <c:v>1598</c:v>
                </c:pt>
                <c:pt idx="2">
                  <c:v>1436</c:v>
                </c:pt>
                <c:pt idx="3">
                  <c:v>1931</c:v>
                </c:pt>
                <c:pt idx="4">
                  <c:v>971</c:v>
                </c:pt>
                <c:pt idx="5">
                  <c:v>3740</c:v>
                </c:pt>
                <c:pt idx="6">
                  <c:v>3011</c:v>
                </c:pt>
                <c:pt idx="7">
                  <c:v>5222</c:v>
                </c:pt>
                <c:pt idx="8">
                  <c:v>3604</c:v>
                </c:pt>
                <c:pt idx="9">
                  <c:v>2371</c:v>
                </c:pt>
                <c:pt idx="10">
                  <c:v>1625</c:v>
                </c:pt>
                <c:pt idx="11">
                  <c:v>1975</c:v>
                </c:pt>
              </c:numCache>
            </c:numRef>
          </c:val>
        </c:ser>
        <c:marker val="1"/>
        <c:axId val="145299712"/>
        <c:axId val="145321984"/>
      </c:lineChart>
      <c:catAx>
        <c:axId val="145299712"/>
        <c:scaling>
          <c:orientation val="minMax"/>
        </c:scaling>
        <c:axPos val="b"/>
        <c:numFmt formatCode="\О\с\н\о\в\н\о\й" sourceLinked="0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45321984"/>
        <c:crosses val="autoZero"/>
        <c:auto val="1"/>
        <c:lblAlgn val="ctr"/>
        <c:lblOffset val="100"/>
      </c:catAx>
      <c:valAx>
        <c:axId val="14532198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452997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955578256317879"/>
          <c:y val="7.1789762059195031E-2"/>
          <c:w val="0.83351663320182834"/>
          <c:h val="0.71246641306949265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число регистрации рождения и установления отцовства;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circle"/>
            <c:size val="6"/>
            <c:spPr>
              <a:solidFill>
                <a:sysClr val="window" lastClr="FFFFFF"/>
              </a:solidFill>
            </c:spPr>
          </c:marker>
          <c:dLbls>
            <c:dLbl>
              <c:idx val="0"/>
              <c:layout>
                <c:manualLayout>
                  <c:x val="-8.3342562697938063E-2"/>
                  <c:y val="-9.457624261769051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3551955976058066E-2"/>
                  <c:y val="-7.355586232205645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8240824547614732E-2"/>
                  <c:y val="-0.1088970701191411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2334601511680813E-2"/>
                  <c:y val="0.10657249598880279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4017317386902892E-2"/>
                  <c:y val="4.037744111305239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7.2051952160707505E-2"/>
                  <c:y val="-3.230195289044191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9226385409307284E-2"/>
                  <c:y val="-4.57610999281271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6.4988035282206813E-2"/>
                  <c:y val="-3.768561170551606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6621851398104645E-2"/>
                  <c:y val="-4.037765306812390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5430100762602686E-2"/>
                  <c:y val="-3.49937822979787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3.673236776820455E-2"/>
                  <c:y val="3.49937822979787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0"/>
                  <c:y val="-3.768561170551605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1 квартал</c:v>
                </c:pt>
                <c:pt idx="1">
                  <c:v>2 квартал</c:v>
                </c:pt>
                <c:pt idx="2">
                  <c:v>3 квартал</c:v>
                </c:pt>
                <c:pt idx="3">
                  <c:v>4 квартал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0.25</c:v>
                </c:pt>
                <c:pt idx="1">
                  <c:v>0.27</c:v>
                </c:pt>
                <c:pt idx="2">
                  <c:v>0.26</c:v>
                </c:pt>
                <c:pt idx="3">
                  <c:v>0.28000000000000008</c:v>
                </c:pt>
              </c:numCache>
            </c:numRef>
          </c:val>
        </c:ser>
        <c:marker val="1"/>
        <c:axId val="145459456"/>
        <c:axId val="145477632"/>
      </c:lineChart>
      <c:catAx>
        <c:axId val="145459456"/>
        <c:scaling>
          <c:orientation val="minMax"/>
        </c:scaling>
        <c:axPos val="b"/>
        <c:numFmt formatCode="\О\с\н\о\в\н\о\й" sourceLinked="1"/>
        <c:tickLblPos val="nextTo"/>
        <c:txPr>
          <a:bodyPr/>
          <a:lstStyle/>
          <a:p>
            <a:pPr>
              <a:defRPr sz="800" b="0"/>
            </a:pPr>
            <a:endParaRPr lang="ru-RU"/>
          </a:p>
        </c:txPr>
        <c:crossAx val="145477632"/>
        <c:crosses val="autoZero"/>
        <c:auto val="1"/>
        <c:lblAlgn val="ctr"/>
        <c:lblOffset val="100"/>
      </c:catAx>
      <c:valAx>
        <c:axId val="145477632"/>
        <c:scaling>
          <c:orientation val="minMax"/>
        </c:scaling>
        <c:axPos val="l"/>
        <c:numFmt formatCode="0%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454594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60743085758979"/>
          <c:y val="6.1143748128068456E-2"/>
          <c:w val="0.91727846706843463"/>
          <c:h val="0.71246641306949265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расторжения брака с бронированием через интернет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circle"/>
            <c:size val="6"/>
            <c:spPr>
              <a:solidFill>
                <a:sysClr val="window" lastClr="FFFFFF"/>
              </a:solidFill>
            </c:spPr>
          </c:marker>
          <c:dLbls>
            <c:dLbl>
              <c:idx val="0"/>
              <c:layout>
                <c:manualLayout>
                  <c:x val="-7.9403703211833834E-2"/>
                  <c:y val="-8.75298136928417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5160670765711774E-2"/>
                  <c:y val="-7.992238900524860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5660619907156676E-2"/>
                  <c:y val="7.9693967637344404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5</a:t>
                    </a:r>
                    <a:r>
                      <a:rPr lang="en-US" sz="1200" dirty="0" smtClean="0"/>
                      <a:t>9</a:t>
                    </a:r>
                    <a:r>
                      <a:rPr lang="en-US" sz="1200" dirty="0"/>
                      <a:t>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1169613145014007E-2"/>
                  <c:y val="9.084950272615936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4017317386902892E-2"/>
                  <c:y val="4.037744111305239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7.2051952160707505E-2"/>
                  <c:y val="-3.230195289044191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9226385409307284E-2"/>
                  <c:y val="-4.57610999281271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6.4988035282206813E-2"/>
                  <c:y val="-3.768561170551606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6621851398104645E-2"/>
                  <c:y val="-4.037765306812390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5430100762602686E-2"/>
                  <c:y val="-3.49937822979787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3.673236776820455E-2"/>
                  <c:y val="3.49937822979787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0"/>
                  <c:y val="-3.768561170551605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1 квартал</c:v>
                </c:pt>
                <c:pt idx="1">
                  <c:v>2 квартал</c:v>
                </c:pt>
                <c:pt idx="2">
                  <c:v>3 квартал</c:v>
                </c:pt>
                <c:pt idx="3">
                  <c:v>4 квартал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0.53</c:v>
                </c:pt>
                <c:pt idx="1">
                  <c:v>0.64000000000000012</c:v>
                </c:pt>
                <c:pt idx="2">
                  <c:v>0.60000000000000009</c:v>
                </c:pt>
                <c:pt idx="3">
                  <c:v>0.59</c:v>
                </c:pt>
              </c:numCache>
            </c:numRef>
          </c:val>
        </c:ser>
        <c:marker val="1"/>
        <c:axId val="145402880"/>
        <c:axId val="145412864"/>
      </c:lineChart>
      <c:catAx>
        <c:axId val="145402880"/>
        <c:scaling>
          <c:orientation val="minMax"/>
        </c:scaling>
        <c:axPos val="b"/>
        <c:numFmt formatCode="\О\с\н\о\в\н\о\й" sourceLinked="1"/>
        <c:tickLblPos val="nextTo"/>
        <c:txPr>
          <a:bodyPr/>
          <a:lstStyle/>
          <a:p>
            <a:pPr>
              <a:defRPr sz="800" b="0"/>
            </a:pPr>
            <a:endParaRPr lang="ru-RU"/>
          </a:p>
        </c:txPr>
        <c:crossAx val="145412864"/>
        <c:crosses val="autoZero"/>
        <c:auto val="1"/>
        <c:lblAlgn val="ctr"/>
        <c:lblOffset val="100"/>
      </c:catAx>
      <c:valAx>
        <c:axId val="145412864"/>
        <c:scaling>
          <c:orientation val="minMax"/>
        </c:scaling>
        <c:axPos val="l"/>
        <c:numFmt formatCode="0%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454028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60743085758979"/>
          <c:y val="3.7456393734029612E-2"/>
          <c:w val="0.91727846706843463"/>
          <c:h val="0.71246641306949265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число регистрации смерти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circle"/>
            <c:size val="6"/>
            <c:spPr>
              <a:solidFill>
                <a:sysClr val="window" lastClr="FFFFFF"/>
              </a:solidFill>
            </c:spPr>
          </c:marker>
          <c:dLbls>
            <c:dLbl>
              <c:idx val="0"/>
              <c:layout>
                <c:manualLayout>
                  <c:x val="-0.10129084990901482"/>
                  <c:y val="-8.130818797911343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0423071826567724"/>
                  <c:y val="-8.822686368181346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0624039800002893E-2"/>
                  <c:y val="9.007999111209870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5.8004666148205892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23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4017317386902892E-2"/>
                  <c:y val="4.037744111305239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7.2051952160707505E-2"/>
                  <c:y val="-3.230195289044191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9226385409307284E-2"/>
                  <c:y val="-4.57610999281271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6.4988035282206813E-2"/>
                  <c:y val="-3.768561170551606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6621851398104645E-2"/>
                  <c:y val="-4.037765306812390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5430100762602686E-2"/>
                  <c:y val="-3.49937822979787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3.673236776820455E-2"/>
                  <c:y val="3.49937822979787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0"/>
                  <c:y val="-3.768561170551605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1 квартал</c:v>
                </c:pt>
                <c:pt idx="1">
                  <c:v>2 квартал</c:v>
                </c:pt>
                <c:pt idx="2">
                  <c:v>3 квартал</c:v>
                </c:pt>
                <c:pt idx="3">
                  <c:v>4 квартал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0.17</c:v>
                </c:pt>
                <c:pt idx="1">
                  <c:v>0.21000000000000002</c:v>
                </c:pt>
                <c:pt idx="2">
                  <c:v>0.22</c:v>
                </c:pt>
                <c:pt idx="3">
                  <c:v>0.23</c:v>
                </c:pt>
              </c:numCache>
            </c:numRef>
          </c:val>
        </c:ser>
        <c:marker val="1"/>
        <c:axId val="153026944"/>
        <c:axId val="153028480"/>
      </c:lineChart>
      <c:catAx>
        <c:axId val="153026944"/>
        <c:scaling>
          <c:orientation val="minMax"/>
        </c:scaling>
        <c:axPos val="b"/>
        <c:numFmt formatCode="\О\с\н\о\в\н\о\й" sourceLinked="1"/>
        <c:tickLblPos val="nextTo"/>
        <c:txPr>
          <a:bodyPr/>
          <a:lstStyle/>
          <a:p>
            <a:pPr>
              <a:defRPr sz="800" b="0"/>
            </a:pPr>
            <a:endParaRPr lang="ru-RU"/>
          </a:p>
        </c:txPr>
        <c:crossAx val="153028480"/>
        <c:crosses val="autoZero"/>
        <c:auto val="1"/>
        <c:lblAlgn val="ctr"/>
        <c:lblOffset val="100"/>
      </c:catAx>
      <c:valAx>
        <c:axId val="153028480"/>
        <c:scaling>
          <c:orientation val="minMax"/>
        </c:scaling>
        <c:axPos val="l"/>
        <c:numFmt formatCode="0%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530269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60743085758979"/>
          <c:y val="3.6936451505388275E-2"/>
          <c:w val="0.91727846706843463"/>
          <c:h val="0.71246641306949265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число выдачи повторных свидетельств (справок);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circle"/>
            <c:size val="6"/>
            <c:spPr>
              <a:solidFill>
                <a:sysClr val="window" lastClr="FFFFFF"/>
              </a:solidFill>
            </c:spPr>
          </c:marker>
          <c:dLbls>
            <c:dLbl>
              <c:idx val="0"/>
              <c:layout>
                <c:manualLayout>
                  <c:x val="-8.4628797012900644E-2"/>
                  <c:y val="-0.1095272747472506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7574201894226305E-2"/>
                  <c:y val="-0.13055493834018445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0624039800002893E-2"/>
                  <c:y val="8.302521942006450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9991695213005352E-2"/>
                  <c:y val="0.10456727030329989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74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4017317386902892E-2"/>
                  <c:y val="4.037744111305239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7.2051952160707505E-2"/>
                  <c:y val="-3.230195289044191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9226385409307284E-2"/>
                  <c:y val="-4.57610999281271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6.4988035282206813E-2"/>
                  <c:y val="-3.768561170551606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6621851398104645E-2"/>
                  <c:y val="-4.037765306812390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5430100762602686E-2"/>
                  <c:y val="-3.49937822979787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3.673236776820455E-2"/>
                  <c:y val="3.49937822979787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0"/>
                  <c:y val="-3.768561170551605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1 квартал</c:v>
                </c:pt>
                <c:pt idx="1">
                  <c:v>2 квартал</c:v>
                </c:pt>
                <c:pt idx="2">
                  <c:v>3 квартал</c:v>
                </c:pt>
                <c:pt idx="3">
                  <c:v>4 квартал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0.68</c:v>
                </c:pt>
                <c:pt idx="1">
                  <c:v>0.70000000000000007</c:v>
                </c:pt>
                <c:pt idx="2">
                  <c:v>0.72000000000000008</c:v>
                </c:pt>
                <c:pt idx="3">
                  <c:v>0.7400000000000001</c:v>
                </c:pt>
              </c:numCache>
            </c:numRef>
          </c:val>
        </c:ser>
        <c:marker val="1"/>
        <c:axId val="145777792"/>
        <c:axId val="145779328"/>
      </c:lineChart>
      <c:catAx>
        <c:axId val="145777792"/>
        <c:scaling>
          <c:orientation val="minMax"/>
        </c:scaling>
        <c:axPos val="b"/>
        <c:numFmt formatCode="\О\с\н\о\в\н\о\й" sourceLinked="1"/>
        <c:tickLblPos val="nextTo"/>
        <c:txPr>
          <a:bodyPr/>
          <a:lstStyle/>
          <a:p>
            <a:pPr>
              <a:defRPr sz="800" b="0"/>
            </a:pPr>
            <a:endParaRPr lang="ru-RU"/>
          </a:p>
        </c:txPr>
        <c:crossAx val="145779328"/>
        <c:crosses val="autoZero"/>
        <c:auto val="1"/>
        <c:lblAlgn val="ctr"/>
        <c:lblOffset val="100"/>
      </c:catAx>
      <c:valAx>
        <c:axId val="145779328"/>
        <c:scaling>
          <c:orientation val="minMax"/>
        </c:scaling>
        <c:axPos val="l"/>
        <c:numFmt formatCode="0%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4577779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2246748520075032"/>
          <c:y val="1.4161797465065101E-2"/>
          <c:w val="0.84131855119259813"/>
          <c:h val="0.7509921214027066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актов о рождении</c:v>
                </c:pt>
              </c:strCache>
            </c:strRef>
          </c:tx>
          <c:spPr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0" scaled="1"/>
              <a:tileRect/>
            </a:gradFill>
            <a:ln>
              <a:solidFill>
                <a:srgbClr val="000000"/>
              </a:solidFill>
            </a:ln>
          </c:spPr>
          <c:dLbls>
            <c:dLbl>
              <c:idx val="0"/>
              <c:layout>
                <c:manualLayout>
                  <c:x val="-6.5843570193911934E-3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1.195724015599019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9.8765355290872121E-3"/>
                  <c:y val="1.286580210485087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000" b="1" dirty="0" smtClean="0">
                        <a:latin typeface="+mj-lt"/>
                        <a:cs typeface="Times New Roman" pitchFamily="18" charset="0"/>
                      </a:rPr>
                      <a:t>22949</a:t>
                    </a:r>
                    <a:endParaRPr lang="en-US" sz="1000" b="1" dirty="0">
                      <a:latin typeface="+mj-lt"/>
                      <a:cs typeface="Times New Roman" pitchFamily="18" charset="0"/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ru-RU" dirty="0" smtClean="0"/>
                      <a:t>21533</a:t>
                    </a:r>
                    <a:endParaRPr lang="ru-RU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Альметьевский </c:v>
                </c:pt>
                <c:pt idx="1">
                  <c:v>Елабужский</c:v>
                </c:pt>
                <c:pt idx="2">
                  <c:v>Нижнекамский</c:v>
                </c:pt>
                <c:pt idx="3">
                  <c:v>Тукаевский</c:v>
                </c:pt>
                <c:pt idx="4">
                  <c:v>г.Наб. Челны</c:v>
                </c:pt>
                <c:pt idx="5">
                  <c:v>г.Казань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3175</c:v>
                </c:pt>
                <c:pt idx="1">
                  <c:v>1260</c:v>
                </c:pt>
                <c:pt idx="2">
                  <c:v>3945</c:v>
                </c:pt>
                <c:pt idx="3">
                  <c:v>585</c:v>
                </c:pt>
                <c:pt idx="4">
                  <c:v>8553</c:v>
                </c:pt>
                <c:pt idx="5">
                  <c:v>14500</c:v>
                </c:pt>
              </c:numCache>
            </c:numRef>
          </c:val>
        </c:ser>
        <c:axId val="152690688"/>
        <c:axId val="152692224"/>
      </c:barChart>
      <c:catAx>
        <c:axId val="152690688"/>
        <c:scaling>
          <c:orientation val="minMax"/>
        </c:scaling>
        <c:axPos val="b"/>
        <c:numFmt formatCode="\О\с\н\о\в\н\о\й" sourceLinked="0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52692224"/>
        <c:crosses val="autoZero"/>
        <c:auto val="1"/>
        <c:lblAlgn val="ctr"/>
        <c:lblOffset val="100"/>
      </c:catAx>
      <c:valAx>
        <c:axId val="152692224"/>
        <c:scaling>
          <c:orientation val="minMax"/>
          <c:max val="15000"/>
        </c:scaling>
        <c:axPos val="l"/>
        <c:numFmt formatCode="General" sourceLinked="1"/>
        <c:tickLblPos val="nextTo"/>
        <c:txPr>
          <a:bodyPr/>
          <a:lstStyle/>
          <a:p>
            <a:pPr>
              <a:defRPr sz="650" baseline="0"/>
            </a:pPr>
            <a:endParaRPr lang="ru-RU"/>
          </a:p>
        </c:txPr>
        <c:crossAx val="15269068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</c:chart>
  <c:txPr>
    <a:bodyPr/>
    <a:lstStyle/>
    <a:p>
      <a:pPr>
        <a:defRPr sz="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8336095043813292E-3"/>
          <c:y val="0.33004461252939132"/>
          <c:w val="0.95833914435039169"/>
          <c:h val="0.35860873949016181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актов на 1 тыс. населения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circle"/>
            <c:size val="3"/>
            <c:spPr>
              <a:gradFill>
                <a:gsLst>
                  <a:gs pos="0">
                    <a:srgbClr val="C00000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c:spPr>
          </c:marker>
          <c:dLbls>
            <c:dLbl>
              <c:idx val="0"/>
              <c:layout>
                <c:manualLayout>
                  <c:x val="2.7769559420933912E-2"/>
                  <c:y val="-5.626492320525405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81381054279002E-2"/>
                  <c:y val="-4.526204738635597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77251319901654E-2"/>
                  <c:y val="-5.351659469530710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061572868715204E-2"/>
                  <c:y val="-2.659813754755847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6705969868082292E-3"/>
                  <c:y val="-4.205520880193651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8341150500186012E-3"/>
                  <c:y val="1.062677917389872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2.023909911649161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Кайбицкий</c:v>
                </c:pt>
                <c:pt idx="1">
                  <c:v>Рыбно-Слободский</c:v>
                </c:pt>
                <c:pt idx="2">
                  <c:v>Дрожжановский</c:v>
                </c:pt>
                <c:pt idx="3">
                  <c:v>Апастовский</c:v>
                </c:pt>
                <c:pt idx="4">
                  <c:v>Пестречинский</c:v>
                </c:pt>
                <c:pt idx="5">
                  <c:v>Верхнеуслонский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6.8</c:v>
                </c:pt>
                <c:pt idx="1">
                  <c:v>7.1</c:v>
                </c:pt>
                <c:pt idx="2">
                  <c:v>7.3</c:v>
                </c:pt>
                <c:pt idx="3">
                  <c:v>7.6</c:v>
                </c:pt>
                <c:pt idx="4">
                  <c:v>7.6</c:v>
                </c:pt>
                <c:pt idx="5">
                  <c:v>7.8</c:v>
                </c:pt>
              </c:numCache>
            </c:numRef>
          </c:val>
        </c:ser>
        <c:marker val="1"/>
        <c:axId val="152745088"/>
        <c:axId val="152746624"/>
      </c:lineChart>
      <c:catAx>
        <c:axId val="152745088"/>
        <c:scaling>
          <c:orientation val="minMax"/>
        </c:scaling>
        <c:delete val="1"/>
        <c:axPos val="b"/>
        <c:numFmt formatCode="\О\с\н\о\в\н\о\й" sourceLinked="1"/>
        <c:tickLblPos val="none"/>
        <c:crossAx val="152746624"/>
        <c:crosses val="autoZero"/>
        <c:auto val="1"/>
        <c:lblAlgn val="ctr"/>
        <c:lblOffset val="100"/>
      </c:catAx>
      <c:valAx>
        <c:axId val="152746624"/>
        <c:scaling>
          <c:orientation val="minMax"/>
        </c:scaling>
        <c:delete val="1"/>
        <c:axPos val="l"/>
        <c:numFmt formatCode="General" sourceLinked="1"/>
        <c:tickLblPos val="none"/>
        <c:crossAx val="152745088"/>
        <c:crosses val="autoZero"/>
        <c:crossBetween val="between"/>
      </c:valAx>
      <c:spPr>
        <a:noFill/>
        <a:ln w="25400">
          <a:noFill/>
        </a:ln>
        <a:scene3d>
          <a:camera prst="orthographicFront"/>
          <a:lightRig rig="threePt" dir="t"/>
        </a:scene3d>
        <a:sp3d>
          <a:bevelT/>
        </a:sp3d>
      </c:spPr>
    </c:plotArea>
    <c:legend>
      <c:legendPos val="b"/>
      <c:legendEntry>
        <c:idx val="0"/>
        <c:txPr>
          <a:bodyPr/>
          <a:lstStyle/>
          <a:p>
            <a:pPr>
              <a:defRPr sz="900"/>
            </a:pPr>
            <a:endParaRPr lang="ru-RU"/>
          </a:p>
        </c:txPr>
      </c:legendEntry>
      <c:layout>
        <c:manualLayout>
          <c:xMode val="edge"/>
          <c:yMode val="edge"/>
          <c:x val="1.5336460200074386E-2"/>
          <c:y val="0.80434095665145022"/>
          <c:w val="0.89264477859948554"/>
          <c:h val="3.3957747864080685E-2"/>
        </c:manualLayout>
      </c:layout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8336095043813292E-3"/>
          <c:y val="0.33004461252939132"/>
          <c:w val="0.95833914435039169"/>
          <c:h val="0.35860873949016181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актов на 1 тыс. населения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circle"/>
            <c:size val="3"/>
            <c:spPr>
              <a:gradFill>
                <a:gsLst>
                  <a:gs pos="0">
                    <a:srgbClr val="C00000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c:spPr>
          </c:marker>
          <c:dLbls>
            <c:dLbl>
              <c:idx val="0"/>
              <c:layout>
                <c:manualLayout>
                  <c:x val="2.6596251210182973E-2"/>
                  <c:y val="3.047384534687416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1596239873574202E-2"/>
                  <c:y val="-1.924034852229528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938410471398839E-2"/>
                  <c:y val="-3.616902311400737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6340327265224558E-2"/>
                  <c:y val="-3.527226483031940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5941607395096805E-4"/>
                  <c:y val="2.44444606337000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2.508327854282156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0798119936787101E-2"/>
                  <c:y val="-1.156519949513820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Альметьевский</c:v>
                </c:pt>
                <c:pt idx="1">
                  <c:v>Елабужский</c:v>
                </c:pt>
                <c:pt idx="2">
                  <c:v>Нижнекамский</c:v>
                </c:pt>
                <c:pt idx="3">
                  <c:v>Тукаевский</c:v>
                </c:pt>
                <c:pt idx="4">
                  <c:v>г.Наб. Челны</c:v>
                </c:pt>
                <c:pt idx="5">
                  <c:v>г.Казань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15.8</c:v>
                </c:pt>
                <c:pt idx="1">
                  <c:v>15.1</c:v>
                </c:pt>
                <c:pt idx="2">
                  <c:v>14.4</c:v>
                </c:pt>
                <c:pt idx="3">
                  <c:v>15.4</c:v>
                </c:pt>
                <c:pt idx="4">
                  <c:v>16.399999999999999</c:v>
                </c:pt>
                <c:pt idx="5">
                  <c:v>19.3</c:v>
                </c:pt>
              </c:numCache>
            </c:numRef>
          </c:val>
        </c:ser>
        <c:marker val="1"/>
        <c:axId val="152824448"/>
        <c:axId val="152850816"/>
      </c:lineChart>
      <c:catAx>
        <c:axId val="152824448"/>
        <c:scaling>
          <c:orientation val="minMax"/>
        </c:scaling>
        <c:delete val="1"/>
        <c:axPos val="b"/>
        <c:numFmt formatCode="\О\с\н\о\в\н\о\й" sourceLinked="1"/>
        <c:tickLblPos val="none"/>
        <c:crossAx val="152850816"/>
        <c:crosses val="autoZero"/>
        <c:auto val="1"/>
        <c:lblAlgn val="ctr"/>
        <c:lblOffset val="100"/>
      </c:catAx>
      <c:valAx>
        <c:axId val="152850816"/>
        <c:scaling>
          <c:orientation val="minMax"/>
        </c:scaling>
        <c:delete val="1"/>
        <c:axPos val="l"/>
        <c:numFmt formatCode="General" sourceLinked="1"/>
        <c:tickLblPos val="none"/>
        <c:crossAx val="152824448"/>
        <c:crosses val="autoZero"/>
        <c:crossBetween val="between"/>
      </c:valAx>
      <c:spPr>
        <a:noFill/>
        <a:ln w="25400">
          <a:noFill/>
        </a:ln>
        <a:scene3d>
          <a:camera prst="orthographicFront"/>
          <a:lightRig rig="threePt" dir="t"/>
        </a:scene3d>
        <a:sp3d>
          <a:bevelT/>
        </a:sp3d>
      </c:spPr>
    </c:plotArea>
    <c:legend>
      <c:legendPos val="b"/>
      <c:legendEntry>
        <c:idx val="0"/>
        <c:txPr>
          <a:bodyPr/>
          <a:lstStyle/>
          <a:p>
            <a:pPr>
              <a:defRPr sz="900"/>
            </a:pPr>
            <a:endParaRPr lang="ru-RU"/>
          </a:p>
        </c:txPr>
      </c:legendEntry>
      <c:layout>
        <c:manualLayout>
          <c:xMode val="edge"/>
          <c:yMode val="edge"/>
          <c:x val="0"/>
          <c:y val="0.76964535816603474"/>
          <c:w val="1"/>
          <c:h val="4.8414336076479304E-2"/>
        </c:manualLayout>
      </c:layout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8.1481481481481433E-2"/>
          <c:y val="0.24390243902440106"/>
          <c:w val="0.83703703703703702"/>
          <c:h val="0.4085365853658745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12699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rgbClr val="BEFAB0"/>
              </a:solidFill>
              <a:ln w="12699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AABCF4"/>
              </a:solidFill>
              <a:ln w="12699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D52FA6"/>
              </a:solidFill>
              <a:ln w="12699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rgbClr val="88B800"/>
              </a:solidFill>
              <a:ln w="12699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16435479922691237"/>
                  <c:y val="6.684568105790953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4,</a:t>
                    </a:r>
                    <a:r>
                      <a:rPr lang="en-US" dirty="0" smtClean="0"/>
                      <a:t>6%</a:t>
                    </a:r>
                    <a:endParaRPr lang="en-US" dirty="0"/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0242292254538791"/>
                  <c:y val="-0.109363064507975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40</a:t>
                    </a:r>
                    <a:r>
                      <a:rPr lang="ru-RU" dirty="0" smtClean="0"/>
                      <a:t>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11</a:t>
                    </a:r>
                    <a:r>
                      <a:rPr lang="ru-RU" dirty="0" smtClean="0"/>
                      <a:t>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3%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\О\с\н\о\в\н\о\й" sourceLinked="0"/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1-й ребенок в семье</c:v>
                </c:pt>
                <c:pt idx="1">
                  <c:v>2-й ребенок в семье</c:v>
                </c:pt>
                <c:pt idx="2">
                  <c:v>3- й ребенок в семье</c:v>
                </c:pt>
                <c:pt idx="3">
                  <c:v>4-й и более ребенок в семье</c:v>
                </c:pt>
              </c:strCache>
            </c:strRef>
          </c:cat>
          <c:val>
            <c:numRef>
              <c:f>Sheet1!$B$2:$E$2</c:f>
              <c:numCache>
                <c:formatCode>0.0%</c:formatCode>
                <c:ptCount val="4"/>
                <c:pt idx="0">
                  <c:v>0.44600000000000001</c:v>
                </c:pt>
                <c:pt idx="1">
                  <c:v>0.40900000000000003</c:v>
                </c:pt>
                <c:pt idx="2">
                  <c:v>0.115</c:v>
                </c:pt>
                <c:pt idx="3" formatCode="0%">
                  <c:v>3.0000000000000002E-2</c:v>
                </c:pt>
              </c:numCache>
            </c:numRef>
          </c:val>
        </c:ser>
      </c:pie3DChart>
      <c:spPr>
        <a:noFill/>
        <a:ln w="25399">
          <a:noFill/>
        </a:ln>
      </c:spPr>
    </c:plotArea>
    <c:legend>
      <c:legendPos val="r"/>
      <c:layout>
        <c:manualLayout>
          <c:xMode val="edge"/>
          <c:yMode val="edge"/>
          <c:x val="3.6937659948114952E-2"/>
          <c:y val="0.69149868808395354"/>
          <c:w val="0.62279914978924111"/>
          <c:h val="0.22273631545059291"/>
        </c:manualLayout>
      </c:layout>
      <c:spPr>
        <a:noFill/>
        <a:ln w="25399">
          <a:noFill/>
        </a:ln>
      </c:spPr>
      <c:txPr>
        <a:bodyPr/>
        <a:lstStyle/>
        <a:p>
          <a:pPr>
            <a:defRPr sz="1150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97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0.546</cdr:y>
    </cdr:from>
    <cdr:to>
      <cdr:x>0.514</cdr:x>
      <cdr:y>0.612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67567" y="1497787"/>
          <a:ext cx="38272" cy="1810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36576" tIns="32004" rIns="36576" bIns="32004" anchor="ctr" upright="1">
          <a:spAutoFit/>
        </a:bodyPr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ru-RU" sz="1725" b="1" i="0" strike="noStrike">
              <a:solidFill>
                <a:srgbClr val="000000"/>
              </a:solidFill>
              <a:latin typeface="Arial"/>
              <a:cs typeface="Arial"/>
            </a:rPr>
            <a:t>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0.50325</cdr:x>
      <cdr:y>0.55</cdr:y>
    </cdr:from>
    <cdr:to>
      <cdr:x>0.516</cdr:x>
      <cdr:y>0.617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00352" y="1487805"/>
          <a:ext cx="38012" cy="1812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36576" tIns="32004" rIns="36576" bIns="32004" anchor="ctr" upright="1">
          <a:spAutoFit/>
        </a:bodyPr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ru-RU" sz="1700" b="1" i="0" strike="noStrike">
              <a:solidFill>
                <a:srgbClr val="000000"/>
              </a:solidFill>
              <a:latin typeface="Arial"/>
              <a:cs typeface="Arial"/>
            </a:rPr>
            <a:t>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0.501</cdr:x>
      <cdr:y>0.54175</cdr:y>
    </cdr:from>
    <cdr:to>
      <cdr:x>0.5115</cdr:x>
      <cdr:y>0.6125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37230" y="1388085"/>
          <a:ext cx="38504" cy="1812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32004" rIns="27432" bIns="32004" anchor="ctr" upright="1">
          <a:spAutoFit/>
        </a:bodyPr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ru-RU" sz="1625" b="1" i="0" strike="noStrike">
              <a:solidFill>
                <a:srgbClr val="000000"/>
              </a:solidFill>
              <a:latin typeface="Arial"/>
              <a:cs typeface="Arial"/>
            </a:rPr>
            <a:t> 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0.07115</cdr:y>
    </cdr:from>
    <cdr:to>
      <cdr:x>0.10627</cdr:x>
      <cdr:y>0.15224</cdr:y>
    </cdr:to>
    <cdr:sp macro="" textlink="">
      <cdr:nvSpPr>
        <cdr:cNvPr id="2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216024"/>
          <a:ext cx="566181" cy="2462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20000"/>
            </a:spcBef>
            <a:spcAft>
              <a:spcPct val="0"/>
            </a:spcAft>
            <a:buChar char="•"/>
            <a:defRPr sz="2800" kern="1200">
              <a:solidFill>
                <a:srgbClr val="000000"/>
              </a:solidFill>
              <a:latin typeface="Arial" charset="0"/>
            </a:defRPr>
          </a:lvl1pPr>
          <a:lvl2pPr marL="457200" algn="l" rtl="0" fontAlgn="base">
            <a:spcBef>
              <a:spcPct val="20000"/>
            </a:spcBef>
            <a:spcAft>
              <a:spcPct val="0"/>
            </a:spcAft>
            <a:buChar char="•"/>
            <a:defRPr sz="2800" kern="1200">
              <a:solidFill>
                <a:srgbClr val="000000"/>
              </a:solidFill>
              <a:latin typeface="Arial" charset="0"/>
            </a:defRPr>
          </a:lvl2pPr>
          <a:lvl3pPr marL="914400" algn="l" rtl="0" fontAlgn="base">
            <a:spcBef>
              <a:spcPct val="20000"/>
            </a:spcBef>
            <a:spcAft>
              <a:spcPct val="0"/>
            </a:spcAft>
            <a:buChar char="•"/>
            <a:defRPr sz="2800" kern="1200">
              <a:solidFill>
                <a:srgbClr val="000000"/>
              </a:solidFill>
              <a:latin typeface="Arial" charset="0"/>
            </a:defRPr>
          </a:lvl3pPr>
          <a:lvl4pPr marL="1371600" algn="l" rtl="0" fontAlgn="base">
            <a:spcBef>
              <a:spcPct val="20000"/>
            </a:spcBef>
            <a:spcAft>
              <a:spcPct val="0"/>
            </a:spcAft>
            <a:buChar char="•"/>
            <a:defRPr sz="2800" kern="1200">
              <a:solidFill>
                <a:srgbClr val="000000"/>
              </a:solidFill>
              <a:latin typeface="Arial" charset="0"/>
            </a:defRPr>
          </a:lvl4pPr>
          <a:lvl5pPr marL="1828800" algn="l" rtl="0" fontAlgn="base">
            <a:spcBef>
              <a:spcPct val="20000"/>
            </a:spcBef>
            <a:spcAft>
              <a:spcPct val="0"/>
            </a:spcAft>
            <a:buChar char="•"/>
            <a:defRPr sz="2800" kern="1200">
              <a:solidFill>
                <a:srgbClr val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sz="2800" kern="1200">
              <a:solidFill>
                <a:srgbClr val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sz="2800" kern="1200">
              <a:solidFill>
                <a:srgbClr val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sz="2800" kern="1200">
              <a:solidFill>
                <a:srgbClr val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sz="2800" kern="1200">
              <a:solidFill>
                <a:srgbClr val="000000"/>
              </a:solidFill>
              <a:latin typeface="Arial" charset="0"/>
            </a:defRPr>
          </a:lvl9pPr>
        </a:lstStyle>
        <a:p xmlns:a="http://schemas.openxmlformats.org/drawingml/2006/main">
          <a:pPr marL="342900" indent="-342900">
            <a:buFontTx/>
            <a:buNone/>
          </a:pPr>
          <a:r>
            <a:rPr lang="ru-RU" sz="1000" dirty="0" smtClean="0">
              <a:latin typeface="Times New Roman" pitchFamily="18" charset="0"/>
            </a:rPr>
            <a:t>Кол-во</a:t>
          </a:r>
          <a:endParaRPr lang="ru-RU" sz="1000" dirty="0">
            <a:latin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7"/>
            <a:ext cx="2945659" cy="49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6" y="7"/>
            <a:ext cx="2945659" cy="49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endParaRPr lang="ru-RU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378830"/>
            <a:ext cx="2945659" cy="49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endParaRPr 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6" y="9378830"/>
            <a:ext cx="2945659" cy="49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fld id="{2767A28D-B108-4CA7-B9CC-8BA990F9825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9729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7"/>
            <a:ext cx="2945659" cy="49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6" y="7"/>
            <a:ext cx="2945659" cy="49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57413" y="739775"/>
            <a:ext cx="2482850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75"/>
            <a:ext cx="5438140" cy="444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378830"/>
            <a:ext cx="2945659" cy="49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endParaRPr lang="ru-RU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6" y="9378830"/>
            <a:ext cx="2945659" cy="49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fld id="{61EDC198-021A-44B6-8A1C-A16A51E78D9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72261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660939-3532-4D98-AF2F-F92EF19CE175}" type="slidenum">
              <a:rPr lang="ru-RU"/>
              <a:pPr/>
              <a:t>1</a:t>
            </a:fld>
            <a:endParaRPr lang="ru-RU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7413" y="739775"/>
            <a:ext cx="2482850" cy="3703638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2099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7413" y="739775"/>
            <a:ext cx="24828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C198-021A-44B6-8A1C-A16A51E78D9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3305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7413" y="739775"/>
            <a:ext cx="24828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C198-021A-44B6-8A1C-A16A51E78D9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8673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7413" y="739775"/>
            <a:ext cx="24828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C198-021A-44B6-8A1C-A16A51E78D9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2205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5F93E9-EDEB-4A11-AEEF-94E7A4F10266}" type="slidenum">
              <a:rPr lang="ru-RU"/>
              <a:pPr/>
              <a:t>13</a:t>
            </a:fld>
            <a:endParaRPr lang="ru-RU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7413" y="739775"/>
            <a:ext cx="2482850" cy="3703638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4194858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7413" y="739775"/>
            <a:ext cx="24828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C198-021A-44B6-8A1C-A16A51E78D9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37900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7413" y="739775"/>
            <a:ext cx="24828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DC645-6915-4AD4-8292-14FC1EB7480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30266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7413" y="739775"/>
            <a:ext cx="24828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C198-021A-44B6-8A1C-A16A51E78D9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30780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C8C3DD-83CB-4C2F-B96C-3BB02ADD7AEA}" type="slidenum">
              <a:rPr lang="ru-RU"/>
              <a:pPr/>
              <a:t>17</a:t>
            </a:fld>
            <a:endParaRPr lang="ru-RU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7413" y="739775"/>
            <a:ext cx="2482850" cy="3703638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0292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41CCD8-AF55-4D36-9DC5-EA64A60B1E91}" type="slidenum">
              <a:rPr lang="ru-RU"/>
              <a:pPr/>
              <a:t>18</a:t>
            </a:fld>
            <a:endParaRPr lang="ru-RU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7413" y="739775"/>
            <a:ext cx="2482850" cy="3703638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45539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802F91-1F0B-4CA7-A4C4-929656EB4F94}" type="slidenum">
              <a:rPr lang="ru-RU"/>
              <a:pPr/>
              <a:t>19</a:t>
            </a:fld>
            <a:endParaRPr lang="ru-RU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7413" y="739775"/>
            <a:ext cx="2482850" cy="3703638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0433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7413" y="739775"/>
            <a:ext cx="24828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C198-021A-44B6-8A1C-A16A51E78D9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908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7413" y="739775"/>
            <a:ext cx="24828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C198-021A-44B6-8A1C-A16A51E78D90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7436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7413" y="739775"/>
            <a:ext cx="24828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C198-021A-44B6-8A1C-A16A51E78D90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15145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7413" y="739775"/>
            <a:ext cx="24828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C198-021A-44B6-8A1C-A16A51E78D90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20679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1063" y="739030"/>
            <a:ext cx="2495550" cy="370462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C198-021A-44B6-8A1C-A16A51E78D90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41309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7413" y="739775"/>
            <a:ext cx="24828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C198-021A-44B6-8A1C-A16A51E78D90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62578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7413" y="739775"/>
            <a:ext cx="24828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C198-021A-44B6-8A1C-A16A51E78D90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65860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7413" y="739775"/>
            <a:ext cx="24828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C198-021A-44B6-8A1C-A16A51E78D90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15145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7413" y="739775"/>
            <a:ext cx="24828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C198-021A-44B6-8A1C-A16A51E78D90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2603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7413" y="739775"/>
            <a:ext cx="24828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C198-021A-44B6-8A1C-A16A51E78D9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2896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7413" y="739775"/>
            <a:ext cx="24828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C198-021A-44B6-8A1C-A16A51E78D9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4988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7413" y="739775"/>
            <a:ext cx="24828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C198-021A-44B6-8A1C-A16A51E78D9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1766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802F91-1F0B-4CA7-A4C4-929656EB4F94}" type="slidenum">
              <a:rPr lang="ru-RU"/>
              <a:pPr/>
              <a:t>6</a:t>
            </a:fld>
            <a:endParaRPr lang="ru-RU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7413" y="739775"/>
            <a:ext cx="2482850" cy="3703638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0433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7413" y="739775"/>
            <a:ext cx="24828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C198-021A-44B6-8A1C-A16A51E78D9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2205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7413" y="739775"/>
            <a:ext cx="24828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C198-021A-44B6-8A1C-A16A51E78D9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6697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7413" y="739775"/>
            <a:ext cx="24828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C198-021A-44B6-8A1C-A16A51E78D9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6693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1" y="3175813"/>
            <a:ext cx="5829300" cy="219235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794217"/>
            <a:ext cx="4800600" cy="261307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45B12-7DF1-41DF-85D0-9754A88BEA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D8F4D-E035-43EA-8B22-EC718D1023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1" y="410073"/>
            <a:ext cx="1543050" cy="87232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410073"/>
            <a:ext cx="4476750" cy="87232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21BDA-5E69-4D23-A5DD-98556F688F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410071"/>
            <a:ext cx="6172200" cy="170418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42900" y="2385855"/>
            <a:ext cx="3009900" cy="32876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42900" y="5843923"/>
            <a:ext cx="3009900" cy="32894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3505200" y="2385854"/>
            <a:ext cx="3009900" cy="67474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342900" y="9310865"/>
            <a:ext cx="1600200" cy="710076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343151" y="9310865"/>
            <a:ext cx="2171700" cy="710076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4914900" y="9310865"/>
            <a:ext cx="1600200" cy="710076"/>
          </a:xfrm>
        </p:spPr>
        <p:txBody>
          <a:bodyPr/>
          <a:lstStyle>
            <a:lvl1pPr>
              <a:defRPr/>
            </a:lvl1pPr>
          </a:lstStyle>
          <a:p>
            <a:fld id="{B91D8970-105E-4305-941B-C0DA89E576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342901" y="410071"/>
            <a:ext cx="6172200" cy="170418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42900" y="2385855"/>
            <a:ext cx="3009900" cy="32876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505200" y="2385855"/>
            <a:ext cx="3009900" cy="32876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42900" y="5843923"/>
            <a:ext cx="3009900" cy="32894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505200" y="5843923"/>
            <a:ext cx="3009900" cy="32894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342900" y="9310865"/>
            <a:ext cx="1600200" cy="710076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343151" y="9310865"/>
            <a:ext cx="2171700" cy="710076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914900" y="9310865"/>
            <a:ext cx="1600200" cy="710076"/>
          </a:xfrm>
        </p:spPr>
        <p:txBody>
          <a:bodyPr/>
          <a:lstStyle>
            <a:lvl1pPr>
              <a:defRPr/>
            </a:lvl1pPr>
          </a:lstStyle>
          <a:p>
            <a:fld id="{49E78AA8-F070-4B78-B28C-20AC421830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C0AB5-13B1-40BA-B794-9AD5A3FCB0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6569976"/>
            <a:ext cx="5829300" cy="203081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8" y="4333238"/>
            <a:ext cx="5829300" cy="223673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0B471-51D8-4F92-A491-CA211C366A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385854"/>
            <a:ext cx="3009900" cy="67474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5200" y="2385854"/>
            <a:ext cx="3009900" cy="67474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A3ED0C-CB43-426B-937C-7C8823D570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88230"/>
            <a:ext cx="3030538" cy="9550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3243278"/>
            <a:ext cx="3030538" cy="58900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4577" y="2288230"/>
            <a:ext cx="3030537" cy="9550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4577" y="3243278"/>
            <a:ext cx="3030537" cy="58900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F9208-B4B3-443B-811D-E57A6487C2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84D61-D885-4815-9DD7-25F2FA5AD7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0E1D50-1646-4BCB-98E7-FDBEE425F3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06520"/>
            <a:ext cx="2255838" cy="173258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406534"/>
            <a:ext cx="3833812" cy="872682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2139104"/>
            <a:ext cx="2255838" cy="699424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DF761-7D38-42F4-9293-CD69B95F33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614" y="7157561"/>
            <a:ext cx="4114800" cy="8449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614" y="914225"/>
            <a:ext cx="4114800" cy="6135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614" y="8002553"/>
            <a:ext cx="4114800" cy="120002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66922-FD4B-48F2-A390-A34D72BD02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1" y="410071"/>
            <a:ext cx="6172200" cy="170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1" y="2385854"/>
            <a:ext cx="6172200" cy="674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9310865"/>
            <a:ext cx="1600200" cy="71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1" y="9310865"/>
            <a:ext cx="2171700" cy="71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9310865"/>
            <a:ext cx="1600200" cy="71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fld id="{0018B16E-5A18-42D1-AE54-39FD2E6D3AA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2.xml"/><Relationship Id="rId4" Type="http://schemas.openxmlformats.org/officeDocument/2006/relationships/chart" Target="../charts/char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7.xml"/><Relationship Id="rId4" Type="http://schemas.openxmlformats.org/officeDocument/2006/relationships/chart" Target="../charts/char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42.xml"/><Relationship Id="rId4" Type="http://schemas.openxmlformats.org/officeDocument/2006/relationships/chart" Target="../charts/chart4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47.xml"/><Relationship Id="rId4" Type="http://schemas.openxmlformats.org/officeDocument/2006/relationships/chart" Target="../charts/char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uslugi.tatar.ru/" TargetMode="External"/><Relationship Id="rId4" Type="http://schemas.openxmlformats.org/officeDocument/2006/relationships/chart" Target="../charts/chart5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uslugi.tatar.ru/" TargetMode="External"/><Relationship Id="rId7" Type="http://schemas.openxmlformats.org/officeDocument/2006/relationships/chart" Target="../charts/chart5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55.xml"/><Relationship Id="rId5" Type="http://schemas.openxmlformats.org/officeDocument/2006/relationships/chart" Target="../charts/chart54.xml"/><Relationship Id="rId4" Type="http://schemas.openxmlformats.org/officeDocument/2006/relationships/chart" Target="../charts/chart5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332656" y="432035"/>
            <a:ext cx="6172200" cy="484627"/>
          </a:xfrm>
        </p:spPr>
        <p:txBody>
          <a:bodyPr/>
          <a:lstStyle/>
          <a:p>
            <a:r>
              <a:rPr lang="ru-RU" sz="1600" b="1" dirty="0">
                <a:latin typeface="Times New Roman" pitchFamily="18" charset="0"/>
              </a:rPr>
              <a:t>Статистические показатели работы органов ЗАГС </a:t>
            </a:r>
            <a:br>
              <a:rPr lang="ru-RU" sz="1600" b="1" dirty="0">
                <a:latin typeface="Times New Roman" pitchFamily="18" charset="0"/>
              </a:rPr>
            </a:br>
            <a:r>
              <a:rPr lang="ru-RU" sz="1600" b="1" dirty="0">
                <a:latin typeface="Times New Roman" pitchFamily="18" charset="0"/>
              </a:rPr>
              <a:t>Республики Татарстан за </a:t>
            </a:r>
            <a:r>
              <a:rPr lang="ru-RU" sz="1600" b="1" dirty="0" smtClean="0">
                <a:latin typeface="Times New Roman" pitchFamily="18" charset="0"/>
              </a:rPr>
              <a:t>2014 год</a:t>
            </a:r>
            <a:r>
              <a:rPr lang="ru-RU" sz="1600" b="1" dirty="0"/>
              <a:t/>
            </a:r>
            <a:br>
              <a:rPr lang="ru-RU" sz="1600" b="1" dirty="0"/>
            </a:br>
            <a:endParaRPr lang="ru-RU" sz="1600" b="1" dirty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3212976" y="1296120"/>
            <a:ext cx="3528392" cy="3816424"/>
          </a:xfrm>
        </p:spPr>
        <p:txBody>
          <a:bodyPr/>
          <a:lstStyle/>
          <a:p>
            <a:pPr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200" dirty="0">
                <a:latin typeface="Times New Roman" pitchFamily="18" charset="0"/>
              </a:rPr>
              <a:t>	</a:t>
            </a:r>
            <a:r>
              <a:rPr lang="ru-RU" sz="1200" dirty="0" smtClean="0">
                <a:latin typeface="Times New Roman" pitchFamily="18" charset="0"/>
              </a:rPr>
              <a:t>     </a:t>
            </a:r>
            <a:r>
              <a:rPr lang="ru-RU" sz="1400" dirty="0" smtClean="0">
                <a:latin typeface="Times New Roman" pitchFamily="18" charset="0"/>
              </a:rPr>
              <a:t>Статистика </a:t>
            </a:r>
            <a:r>
              <a:rPr lang="ru-RU" sz="1400" dirty="0">
                <a:latin typeface="Times New Roman" pitchFamily="18" charset="0"/>
              </a:rPr>
              <a:t>зарегистрированных актов гражданского состояния – показатель </a:t>
            </a:r>
            <a:r>
              <a:rPr lang="ru-RU" sz="1400" dirty="0" smtClean="0">
                <a:latin typeface="Times New Roman" pitchFamily="18" charset="0"/>
              </a:rPr>
              <a:t>динамики населения  страны. Являясь </a:t>
            </a:r>
            <a:r>
              <a:rPr lang="ru-RU" sz="1400" dirty="0">
                <a:latin typeface="Times New Roman" pitchFamily="18" charset="0"/>
              </a:rPr>
              <a:t>непосредственным отражением частной жизни каждого человека, она наглядно иллюстрирует </a:t>
            </a:r>
            <a:r>
              <a:rPr lang="ru-RU" sz="1400" dirty="0" smtClean="0">
                <a:latin typeface="Times New Roman" pitchFamily="18" charset="0"/>
              </a:rPr>
              <a:t>различные политические</a:t>
            </a:r>
            <a:r>
              <a:rPr lang="ru-RU" sz="1400" dirty="0">
                <a:latin typeface="Times New Roman" pitchFamily="18" charset="0"/>
              </a:rPr>
              <a:t>, экономические,  </a:t>
            </a:r>
            <a:r>
              <a:rPr lang="ru-RU" sz="1400" dirty="0" smtClean="0">
                <a:latin typeface="Times New Roman" pitchFamily="18" charset="0"/>
              </a:rPr>
              <a:t>социальные процессы, происходящие в обществе в целом.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	     Из года в год в Республике Татарстан росло общее количество регистраций актов гражданского состояния. Однако, по итогам 2014 года в республике зарегистрировано 161 783 акта гражданского состояния, что на 0,8% ниже уровня 2013 года. 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	     Среднее количество актов гражданского состояния, составленных на 1000 человек населения республики, составило 42,2 актов (42,7 – в 2013 году).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	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3706594"/>
            <a:ext cx="309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4005064" y="5328568"/>
            <a:ext cx="2428892" cy="32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1500" b="1" dirty="0" smtClean="0">
                <a:solidFill>
                  <a:schemeClr val="tx2"/>
                </a:solidFill>
                <a:latin typeface="Times New Roman" pitchFamily="18" charset="0"/>
              </a:rPr>
              <a:t>Государственная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</a:rPr>
              <a:t>регистрация рождения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185592" y="5832600"/>
            <a:ext cx="367240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По итогам 2014 года в республике наблюдается небывалое за последние годы число регистраций новорожденных – 57 263.</a:t>
            </a:r>
            <a:endParaRPr lang="ru-RU" sz="1400" dirty="0" smtClean="0">
              <a:latin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     Достигнутый в 2014 году уровень регистрации рождений на 0,1% выше уровня 2013 года, а в сравнении с 1999 годом рост регистрации рождений составил 62%!</a:t>
            </a:r>
          </a:p>
          <a:p>
            <a:pPr marL="342900" indent="-342900"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     Из общего числа новорожденных зарегистрировано: 29443 мальчика (51,4%) и 27820 девочек  (48,6%). </a:t>
            </a:r>
          </a:p>
          <a:p>
            <a:pPr marL="342900" indent="-342900"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   В 2014 году количество пар двойняшек составило 553, тройняшек - 6.</a:t>
            </a:r>
          </a:p>
          <a:p>
            <a:pPr marL="342900" indent="-342900"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      Наиболее популярными именами, которые родители дали своим детям в 2014 году, являются: для мальчиков -</a:t>
            </a:r>
            <a:r>
              <a:rPr lang="ru-RU" sz="1400" dirty="0" smtClean="0"/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Амир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Тимур, Артём, Карим, Кирилл, Егор, Матвей, Максим, Александр,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Камиль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 для девочек - Арина,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Ясмина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Амина, Азалия, Виктория, София, Милана,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Ралина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Дарья, Елизавета.</a:t>
            </a:r>
          </a:p>
          <a:p>
            <a:pPr marL="342900" indent="-342900"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342900" indent="-342900"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342900" indent="-342900" algn="just">
              <a:lnSpc>
                <a:spcPct val="80000"/>
              </a:lnSpc>
              <a:buFontTx/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buFontTx/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0" y="1368128"/>
            <a:ext cx="1008062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ru-RU" sz="800" dirty="0">
                <a:latin typeface="Times New Roman" pitchFamily="18" charset="0"/>
              </a:rPr>
              <a:t>кол-во актов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19"/>
            <a:ext cx="6858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УПРАВЛЕНИЕ ЗАПИСИ АКТОВ ГРАЖДАНСКОГО СОСТОЯНИЯ КАБИНЕТА МИНИСТРОВ РЕСПУБЛИКИ ТАТАРСТАН</a:t>
            </a:r>
            <a:endParaRPr lang="ru-RU" sz="9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9000" y="10009644"/>
            <a:ext cx="2857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800" dirty="0" smtClean="0"/>
              <a:t>2</a:t>
            </a:r>
            <a:endParaRPr lang="ru-RU" sz="800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332656" y="5400576"/>
            <a:ext cx="3094064" cy="35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1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Динамика регистрации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1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актов о </a:t>
            </a:r>
            <a:r>
              <a:rPr kumimoji="0" lang="ru-RU" sz="13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рождении </a:t>
            </a:r>
          </a:p>
        </p:txBody>
      </p:sp>
      <p:graphicFrame>
        <p:nvGraphicFramePr>
          <p:cNvPr id="23" name="Содержимое 22"/>
          <p:cNvGraphicFramePr>
            <a:graphicFrameLocks noGrp="1"/>
          </p:cNvGraphicFramePr>
          <p:nvPr>
            <p:ph sz="quarter" idx="1"/>
          </p:nvPr>
        </p:nvGraphicFramePr>
        <p:xfrm>
          <a:off x="-99392" y="1584152"/>
          <a:ext cx="352839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Диаграмма 23"/>
          <p:cNvGraphicFramePr/>
          <p:nvPr/>
        </p:nvGraphicFramePr>
        <p:xfrm>
          <a:off x="404664" y="2448248"/>
          <a:ext cx="324036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332656" y="1008099"/>
            <a:ext cx="3168352" cy="35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1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Динамика регистрации актов гражданского состояния в</a:t>
            </a:r>
            <a:r>
              <a:rPr kumimoji="0" lang="ru-RU" sz="13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2006-2014 гг. </a:t>
            </a:r>
          </a:p>
        </p:txBody>
      </p:sp>
      <p:graphicFrame>
        <p:nvGraphicFramePr>
          <p:cNvPr id="29" name="Содержимое 22"/>
          <p:cNvGraphicFramePr>
            <a:graphicFrameLocks noGrp="1"/>
          </p:cNvGraphicFramePr>
          <p:nvPr>
            <p:ph sz="quarter" idx="1"/>
          </p:nvPr>
        </p:nvGraphicFramePr>
        <p:xfrm>
          <a:off x="0" y="5688608"/>
          <a:ext cx="3573016" cy="4007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7" name="Диаграмма 26"/>
          <p:cNvGraphicFramePr/>
          <p:nvPr/>
        </p:nvGraphicFramePr>
        <p:xfrm>
          <a:off x="332656" y="6840736"/>
          <a:ext cx="3240360" cy="3024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116632" y="5688608"/>
            <a:ext cx="1268760" cy="29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ts val="560"/>
              </a:lnSpc>
              <a:spcBef>
                <a:spcPct val="50000"/>
              </a:spcBef>
              <a:buFontTx/>
              <a:buNone/>
            </a:pPr>
            <a:r>
              <a:rPr lang="ru-RU" sz="800" dirty="0">
                <a:latin typeface="Times New Roman" pitchFamily="18" charset="0"/>
              </a:rPr>
              <a:t>кол-во </a:t>
            </a:r>
            <a:r>
              <a:rPr lang="ru-RU" sz="800" dirty="0" smtClean="0">
                <a:latin typeface="Times New Roman" pitchFamily="18" charset="0"/>
              </a:rPr>
              <a:t>актов </a:t>
            </a:r>
          </a:p>
          <a:p>
            <a:pPr marL="342900" indent="-342900">
              <a:spcBef>
                <a:spcPts val="0"/>
              </a:spcBef>
              <a:buFontTx/>
              <a:buNone/>
            </a:pPr>
            <a:r>
              <a:rPr lang="ru-RU" sz="800" dirty="0" smtClean="0">
                <a:latin typeface="Times New Roman" pitchFamily="18" charset="0"/>
              </a:rPr>
              <a:t>о рождении</a:t>
            </a:r>
            <a:endParaRPr lang="ru-RU" sz="8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3861048" y="504032"/>
            <a:ext cx="2576508" cy="1008112"/>
          </a:xfrm>
        </p:spPr>
        <p:txBody>
          <a:bodyPr/>
          <a:lstStyle/>
          <a:p>
            <a:r>
              <a:rPr lang="ru-RU" sz="1400" b="1" dirty="0">
                <a:latin typeface="Times New Roman" pitchFamily="18" charset="0"/>
              </a:rPr>
              <a:t>Возрастное распределение </a:t>
            </a:r>
            <a:r>
              <a:rPr lang="ru-RU" sz="1400" b="1" dirty="0" smtClean="0">
                <a:latin typeface="Times New Roman" pitchFamily="18" charset="0"/>
              </a:rPr>
              <a:t>мужчин, заключивших  </a:t>
            </a:r>
            <a:r>
              <a:rPr lang="ru-RU" sz="1400" b="1" dirty="0">
                <a:latin typeface="Times New Roman" pitchFamily="18" charset="0"/>
              </a:rPr>
              <a:t>брак в </a:t>
            </a:r>
            <a:r>
              <a:rPr lang="ru-RU" sz="1400" b="1" dirty="0" smtClean="0">
                <a:latin typeface="Times New Roman" pitchFamily="18" charset="0"/>
              </a:rPr>
              <a:t>2014 </a:t>
            </a:r>
            <a:r>
              <a:rPr lang="ru-RU" sz="1400" b="1" dirty="0">
                <a:latin typeface="Times New Roman" pitchFamily="18" charset="0"/>
              </a:rPr>
              <a:t>г.</a:t>
            </a:r>
          </a:p>
        </p:txBody>
      </p:sp>
      <p:graphicFrame>
        <p:nvGraphicFramePr>
          <p:cNvPr id="11" name="Object 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14290" y="969139"/>
          <a:ext cx="3357586" cy="3287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57174" y="5041118"/>
          <a:ext cx="3200425" cy="3746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559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3284984" y="1440138"/>
            <a:ext cx="3297362" cy="7992886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400" dirty="0">
                <a:latin typeface="Times New Roman" pitchFamily="18" charset="0"/>
              </a:rPr>
              <a:t>         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200" dirty="0">
                <a:latin typeface="Times New Roman" pitchFamily="18" charset="0"/>
              </a:rPr>
              <a:t>         </a:t>
            </a:r>
            <a:r>
              <a:rPr lang="ru-RU" sz="1200" dirty="0" smtClean="0">
                <a:latin typeface="Times New Roman" pitchFamily="18" charset="0"/>
              </a:rPr>
              <a:t>        </a:t>
            </a:r>
            <a:endParaRPr lang="ru-RU" sz="1400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	         По возрасту вступивших в брак мужчин в 2014 году, отмечается тенденция к взрослению. 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	        Наиболее активным возрастным периодом  вступления в брак  среди мужчин является возраст от 25 до 34 лет, что по итогам 2014 года составило 53% от общего числа вступивших в брак  мужчин (52% -  в 2013 году).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              Число </a:t>
            </a:r>
            <a:r>
              <a:rPr lang="ru-RU" sz="1400" dirty="0">
                <a:latin typeface="Times New Roman" pitchFamily="18" charset="0"/>
              </a:rPr>
              <a:t>женихов от 18 до 24 лет </a:t>
            </a:r>
            <a:r>
              <a:rPr lang="ru-RU" sz="1400" dirty="0" smtClean="0">
                <a:latin typeface="Times New Roman" pitchFamily="18" charset="0"/>
              </a:rPr>
              <a:t>составило 26,5% (29% - в 2013 году), </a:t>
            </a:r>
            <a:r>
              <a:rPr lang="ru-RU" sz="1400" dirty="0">
                <a:latin typeface="Times New Roman" pitchFamily="18" charset="0"/>
              </a:rPr>
              <a:t>а от 35  и старше </a:t>
            </a:r>
            <a:r>
              <a:rPr lang="ru-RU" sz="1400" dirty="0" smtClean="0">
                <a:latin typeface="Times New Roman" pitchFamily="18" charset="0"/>
              </a:rPr>
              <a:t>– 20,5% </a:t>
            </a:r>
            <a:r>
              <a:rPr lang="ru-RU" sz="1400" dirty="0">
                <a:latin typeface="Times New Roman" pitchFamily="18" charset="0"/>
              </a:rPr>
              <a:t>от общего числа </a:t>
            </a:r>
            <a:r>
              <a:rPr lang="ru-RU" sz="1400" dirty="0" smtClean="0">
                <a:latin typeface="Times New Roman" pitchFamily="18" charset="0"/>
              </a:rPr>
              <a:t>брачующихся мужчин (19% - в 2013 году).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	</a:t>
            </a:r>
            <a:endParaRPr lang="ru-RU" sz="1400" u="sng" dirty="0">
              <a:solidFill>
                <a:srgbClr val="FF0000"/>
              </a:solidFill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ru-RU" sz="1400" dirty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ru-RU" sz="1400" dirty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ru-RU" sz="400" dirty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ru-RU" sz="400" dirty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ru-RU" sz="400" dirty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ru-RU" sz="400" dirty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ru-RU" sz="400" dirty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ru-RU" sz="900" dirty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ru-RU" sz="900" dirty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ru-RU" sz="900" dirty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1200" dirty="0" smtClean="0">
                <a:latin typeface="Times New Roman" pitchFamily="18" charset="0"/>
              </a:rPr>
              <a:t>           	               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200" dirty="0" smtClean="0">
                <a:latin typeface="Times New Roman" pitchFamily="18" charset="0"/>
              </a:rPr>
              <a:t>	       </a:t>
            </a:r>
            <a:r>
              <a:rPr lang="ru-RU" sz="1400" dirty="0" smtClean="0">
                <a:latin typeface="Times New Roman" pitchFamily="18" charset="0"/>
              </a:rPr>
              <a:t>По возрасту вступающих в брак женщин, второй год подряд отмечается тенденция к взрослению.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	       Так, наиболее активно вступающие в брак из года в год женщины в </a:t>
            </a:r>
            <a:r>
              <a:rPr lang="ru-RU" sz="1400" dirty="0">
                <a:latin typeface="Times New Roman" pitchFamily="18" charset="0"/>
              </a:rPr>
              <a:t>возрасте от 18 до 24 </a:t>
            </a:r>
            <a:r>
              <a:rPr lang="ru-RU" sz="1400" dirty="0" smtClean="0">
                <a:latin typeface="Times New Roman" pitchFamily="18" charset="0"/>
              </a:rPr>
              <a:t>лет сравнялись с количеством невест в возрасте от 25-34 лет, количество которых по итогам 2014 г. составило  по 42%.  В 2013 году данные показатели были отмечены на уровне: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	- 18-24 года – 44,5%;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	- 25-34 года – 41%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	       По итогам 2014 года 15,5% составили невесты в возрасте от </a:t>
            </a:r>
            <a:r>
              <a:rPr lang="ru-RU" sz="1400" dirty="0">
                <a:latin typeface="Times New Roman" pitchFamily="18" charset="0"/>
              </a:rPr>
              <a:t>35 и </a:t>
            </a:r>
            <a:r>
              <a:rPr lang="ru-RU" sz="1400" dirty="0" smtClean="0">
                <a:latin typeface="Times New Roman" pitchFamily="18" charset="0"/>
              </a:rPr>
              <a:t>выше лет (14% -  в 2013 году). </a:t>
            </a:r>
            <a:endParaRPr lang="ru-RU" sz="1400" dirty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400" dirty="0">
                <a:latin typeface="Times New Roman" pitchFamily="18" charset="0"/>
              </a:rPr>
              <a:t>         </a:t>
            </a:r>
            <a:r>
              <a:rPr lang="ru-RU" sz="1400" dirty="0" smtClean="0">
                <a:latin typeface="Times New Roman" pitchFamily="18" charset="0"/>
              </a:rPr>
              <a:t>      </a:t>
            </a:r>
            <a:endParaRPr lang="ru-RU" sz="14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12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900" dirty="0">
                <a:latin typeface="Times New Roman" pitchFamily="18" charset="0"/>
              </a:rPr>
              <a:t>          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 flipV="1">
            <a:off x="981083" y="1489402"/>
            <a:ext cx="50403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1400" b="1" dirty="0">
              <a:latin typeface="Times New Roman" pitchFamily="18" charset="0"/>
            </a:endParaRP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2852752" y="5756956"/>
            <a:ext cx="14239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1400" b="1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10009644"/>
            <a:ext cx="3571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800" dirty="0" smtClean="0"/>
              <a:t>11</a:t>
            </a:r>
            <a:endParaRPr lang="ru-RU" sz="8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19"/>
            <a:ext cx="6858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УПРАВЛЕНИЕ ЗАПИСИ АКТОВ ГРАЖДАНСКОГО СОСТОЯНИЯ КАБИНЕТА МИНИСТРОВ РЕСПУБЛИКИ ТАТАРСТАН</a:t>
            </a:r>
            <a:endParaRPr lang="ru-RU" sz="9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узел 12"/>
          <p:cNvSpPr/>
          <p:nvPr/>
        </p:nvSpPr>
        <p:spPr>
          <a:xfrm>
            <a:off x="1357298" y="826275"/>
            <a:ext cx="142876" cy="1428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10800000">
            <a:off x="1285860" y="1040589"/>
            <a:ext cx="285752" cy="35719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1142984" y="4826803"/>
            <a:ext cx="142876" cy="1428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1071546" y="5041117"/>
            <a:ext cx="285752" cy="35719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Rectangle 4"/>
          <p:cNvSpPr txBox="1">
            <a:spLocks noChangeArrowheads="1"/>
          </p:cNvSpPr>
          <p:nvPr/>
        </p:nvSpPr>
        <p:spPr bwMode="auto">
          <a:xfrm>
            <a:off x="3789040" y="4824512"/>
            <a:ext cx="257650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Возрастное распределение женщин, заключивших  брак в 2014 г.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3717032" y="576041"/>
            <a:ext cx="3140969" cy="917772"/>
          </a:xfrm>
        </p:spPr>
        <p:txBody>
          <a:bodyPr/>
          <a:lstStyle/>
          <a:p>
            <a:r>
              <a:rPr lang="ru-RU" sz="1400" b="1" dirty="0" smtClean="0">
                <a:latin typeface="Times New Roman" pitchFamily="18" charset="0"/>
              </a:rPr>
              <a:t>Количество актов государственной регистрации заключения брака  до достижения  возраста совершеннолетия</a:t>
            </a:r>
            <a:br>
              <a:rPr lang="ru-RU" sz="1400" b="1" dirty="0" smtClean="0">
                <a:latin typeface="Times New Roman" pitchFamily="18" charset="0"/>
              </a:rPr>
            </a:br>
            <a:endParaRPr lang="ru-RU" sz="1400" b="1" dirty="0">
              <a:latin typeface="Times New Roman" pitchFamily="18" charset="0"/>
            </a:endParaRPr>
          </a:p>
        </p:txBody>
      </p:sp>
      <p:graphicFrame>
        <p:nvGraphicFramePr>
          <p:cNvPr id="15" name="Object 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0" y="5976640"/>
          <a:ext cx="414908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-387424" y="1656160"/>
          <a:ext cx="4725144" cy="3289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223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3645024" y="1584152"/>
            <a:ext cx="3077025" cy="7603207"/>
          </a:xfrm>
        </p:spPr>
        <p:txBody>
          <a:bodyPr/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ru-RU" sz="1200" dirty="0">
                <a:latin typeface="Times New Roman" pitchFamily="18" charset="0"/>
              </a:rPr>
              <a:t>        </a:t>
            </a:r>
            <a:endParaRPr lang="ru-RU" sz="1200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ru-RU" sz="1200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200" dirty="0" smtClean="0">
                <a:latin typeface="Times New Roman" pitchFamily="18" charset="0"/>
              </a:rPr>
              <a:t>	</a:t>
            </a:r>
            <a:endParaRPr lang="ru-RU" sz="1400" dirty="0" smtClean="0"/>
          </a:p>
          <a:p>
            <a:pPr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      В 2014 году в республике было зарегистрировано 168 пар, вступивших в брак до достижения совершеннолетия, что составило 0,5% от общего числа зарегистрированных браков. 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None/>
            </a:pPr>
            <a:endParaRPr lang="ru-RU" sz="1400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ts val="312"/>
              </a:spcBef>
              <a:buNone/>
            </a:pPr>
            <a:endParaRPr lang="ru-RU" sz="1400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ru-RU" sz="1200" dirty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ru-RU" sz="1200" dirty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ru-RU" sz="1200" dirty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ru-RU" sz="1200" dirty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1200" dirty="0" smtClean="0">
                <a:latin typeface="Times New Roman" pitchFamily="18" charset="0"/>
              </a:rPr>
              <a:t>  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1200" dirty="0" smtClean="0">
                <a:latin typeface="Times New Roman" pitchFamily="18" charset="0"/>
              </a:rPr>
              <a:t>       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             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endParaRPr lang="ru-RU" sz="1400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endParaRPr lang="ru-RU" sz="1400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endParaRPr lang="ru-RU" sz="1400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endParaRPr lang="ru-RU" sz="1400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endParaRPr lang="ru-RU" sz="1400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	     Среди  зарегистрированных в 2014 году пар, вступивших в брак до достижения возраста  совершеннолетия, 156 девушек  и  16 юношей.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               </a:t>
            </a:r>
            <a:endParaRPr lang="ru-RU" sz="1400" dirty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ru-RU" sz="1200" dirty="0">
              <a:latin typeface="Times New Roman" pitchFamily="18" charset="0"/>
            </a:endParaRP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3429009" y="4146842"/>
            <a:ext cx="936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0" y="1512144"/>
            <a:ext cx="108012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900" dirty="0" smtClean="0">
                <a:latin typeface="Times New Roman" pitchFamily="18" charset="0"/>
              </a:rPr>
              <a:t>Количество актов</a:t>
            </a:r>
            <a:endParaRPr lang="ru-RU" sz="900" dirty="0">
              <a:latin typeface="Times New Roman" pitchFamily="18" charset="0"/>
            </a:endParaRP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3645024" y="3960416"/>
            <a:ext cx="7762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ru-RU" sz="1000" dirty="0">
                <a:latin typeface="Times New Roman" pitchFamily="18" charset="0"/>
              </a:rPr>
              <a:t>г</a:t>
            </a:r>
            <a:r>
              <a:rPr lang="ru-RU" sz="1000" dirty="0" smtClean="0">
                <a:latin typeface="Times New Roman" pitchFamily="18" charset="0"/>
              </a:rPr>
              <a:t>оды</a:t>
            </a:r>
            <a:endParaRPr lang="ru-RU" sz="1000" dirty="0">
              <a:latin typeface="Times New Roman" pitchFamily="18" charset="0"/>
            </a:endParaRP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3789040" y="5040536"/>
            <a:ext cx="28929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ru-RU" sz="1400" b="1" dirty="0">
                <a:latin typeface="Times New Roman" pitchFamily="18" charset="0"/>
              </a:rPr>
              <a:t>Соотношение количества мужчин и </a:t>
            </a:r>
            <a:r>
              <a:rPr lang="ru-RU" sz="1400" b="1" dirty="0" smtClean="0">
                <a:latin typeface="Times New Roman" pitchFamily="18" charset="0"/>
              </a:rPr>
              <a:t>женщин, вступивших в брак до достижения возраста совершеннолетия</a:t>
            </a:r>
            <a:endParaRPr lang="ru-RU" sz="1400" b="1" dirty="0">
              <a:latin typeface="Times New Roman" pitchFamily="18" charset="0"/>
            </a:endParaRP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0" y="5904632"/>
            <a:ext cx="17008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ru-RU" sz="1000" dirty="0">
                <a:latin typeface="Times New Roman" pitchFamily="18" charset="0"/>
              </a:rPr>
              <a:t>Число </a:t>
            </a:r>
            <a:r>
              <a:rPr lang="ru-RU" sz="1000" dirty="0" smtClean="0">
                <a:latin typeface="Times New Roman" pitchFamily="18" charset="0"/>
              </a:rPr>
              <a:t>мужчин </a:t>
            </a:r>
            <a:r>
              <a:rPr lang="ru-RU" sz="1000" dirty="0">
                <a:latin typeface="Times New Roman" pitchFamily="18" charset="0"/>
              </a:rPr>
              <a:t>и женщин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29000" y="10009644"/>
            <a:ext cx="3571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800" dirty="0" smtClean="0"/>
              <a:t>12</a:t>
            </a:r>
            <a:endParaRPr lang="ru-RU" sz="800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19"/>
            <a:ext cx="6858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УПРАВЛЕНИЕ ЗАПИСИ АКТОВ ГРАЖДАНСКОГО СОСТОЯНИЯ КАБИНЕТА МИНИСТРОВ РЕСПУБЛИКИ ТАТАРСТАН</a:t>
            </a:r>
            <a:endParaRPr lang="ru-RU" sz="9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76672" y="576040"/>
            <a:ext cx="3024312" cy="82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Динамика количества актов о заключении брака </a:t>
            </a:r>
            <a:r>
              <a:rPr lang="ru-RU" sz="1400" b="1" dirty="0" smtClean="0">
                <a:latin typeface="Times New Roman" pitchFamily="18" charset="0"/>
              </a:rPr>
              <a:t>до достижения возраста совершеннолетия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2010 - 2014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гг.</a:t>
            </a: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260648" y="5112544"/>
            <a:ext cx="3168328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Динамика соотношения мужчин и женщин, вступивших в брак до достижения  возраста совершеннолетия в 2010- 2014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33056" y="216000"/>
            <a:ext cx="2657472" cy="524455"/>
          </a:xfrm>
        </p:spPr>
        <p:txBody>
          <a:bodyPr/>
          <a:lstStyle/>
          <a:p>
            <a:r>
              <a:rPr lang="ru-RU" sz="1400" b="1" dirty="0">
                <a:latin typeface="Times New Roman" pitchFamily="18" charset="0"/>
              </a:rPr>
              <a:t>Государственная регистрация </a:t>
            </a:r>
            <a:r>
              <a:rPr lang="ru-RU" sz="1400" b="1" dirty="0" smtClean="0">
                <a:latin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</a:rPr>
              <a:t>расторжения брака</a:t>
            </a:r>
            <a:endParaRPr lang="ru-RU" sz="1400" b="1" dirty="0">
              <a:latin typeface="Times New Roman" pitchFamily="18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04813" y="280480"/>
            <a:ext cx="6172200" cy="202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ru-RU" sz="16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3645024" y="720056"/>
            <a:ext cx="3024336" cy="9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-342900" algn="just">
              <a:lnSpc>
                <a:spcPct val="80000"/>
              </a:lnSpc>
              <a:buNone/>
            </a:pPr>
            <a:r>
              <a:rPr lang="ru-RU" sz="1400" dirty="0" smtClean="0">
                <a:latin typeface="Times New Roman" pitchFamily="18" charset="0"/>
              </a:rPr>
              <a:t>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 2014 год зарегистрировано 15106 актов о расторжении брака, что на 3,8% ниже, чем за 2013 год.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В г. Казани по итогам 2014 года количество актов о расторжении брака уменьшилось в сравнении          с 2013 годом на 2,6%, в                        г. Набережные Челны отмечено уменьшение на уровне 5%. В районах Республики Татарстан уменьшение количества регистрации расторжения брака составило 4%. 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По итогам 12 месяцев 2014 года в среднем в республике на 1000 человек населения пришлось 3,9 актов о расторжении брака (4,1 - за 2013 год). В то же время, в г. Казани за отчетный период количество актов о расторжении брака на 1000 человек населения составило 4,2; в   г. Набережные Челны – 4,6; в районах республики – 3,6 актов.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Наименьшие показатели регистрации актов о расторжении брака на 1000 человек населения отмечены в следующих районах республики: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Сабинском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1,8;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Атнинском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Балтасинском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Черемшанском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муниципальных районах – 2 акта. 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Наивысшие показатели отмечены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Елабужском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4,9; в Нижнекамском – 4,8; в Лениногорском – 4,7, в Менделеевском – 4,5 актов. 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Более 10 тысяч детей ежегодно вместе с родителями переживают кризисные ситуации в семье, заканчивающиеся расторжением брака. </a:t>
            </a:r>
            <a:r>
              <a:rPr lang="ru-RU" sz="1400" dirty="0" smtClean="0">
                <a:latin typeface="Times New Roman" pitchFamily="18" charset="0"/>
              </a:rPr>
              <a:t>62% семей, чей развод зарегистрирован органами ЗАГС в 2014 году, распалось, не просуществовав и 10 лет. 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400" dirty="0" smtClean="0">
                <a:latin typeface="Times New Roman" pitchFamily="18" charset="0"/>
              </a:rPr>
              <a:t>        Наиболее кризисным периодом для молодой семьи являются первые 5 лет совместной жизни. Именно на этот период  времени приходится около 36% всех случаев расторжения брака.  Отмечено, что эти цифры одинаковы как для районов, так и для городских округов республики.</a:t>
            </a:r>
          </a:p>
          <a:p>
            <a:pPr marL="144000" algn="just">
              <a:lnSpc>
                <a:spcPct val="80000"/>
              </a:lnSpc>
              <a:spcBef>
                <a:spcPts val="312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44000"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ts val="0"/>
              </a:spcBef>
              <a:buNone/>
            </a:pPr>
            <a:r>
              <a:rPr lang="ru-RU" sz="1200" dirty="0" smtClean="0">
                <a:latin typeface="Times New Roman" pitchFamily="18" charset="0"/>
              </a:rPr>
              <a:t>         </a:t>
            </a:r>
            <a:endParaRPr lang="ru-RU" sz="1200" dirty="0">
              <a:latin typeface="Times New Roman" pitchFamily="18" charset="0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284538" y="5353971"/>
            <a:ext cx="1841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260648" y="5472584"/>
            <a:ext cx="3528392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Динамика регистрации разводов в зависимости от прожитых лет совместной жизни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9000" y="10009088"/>
            <a:ext cx="360040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800" dirty="0" smtClean="0"/>
              <a:t>13</a:t>
            </a:r>
            <a:endParaRPr lang="ru-RU" sz="800" dirty="0"/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 rot="10800000" flipV="1">
            <a:off x="0" y="881417"/>
            <a:ext cx="1301750" cy="272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40000"/>
              </a:lnSpc>
              <a:spcBef>
                <a:spcPct val="50000"/>
              </a:spcBef>
              <a:buNone/>
            </a:pPr>
            <a:r>
              <a:rPr lang="ru-RU" sz="900" dirty="0">
                <a:latin typeface="Times New Roman" pitchFamily="18" charset="0"/>
              </a:rPr>
              <a:t>Количество </a:t>
            </a:r>
            <a:endParaRPr lang="ru-RU" sz="900" dirty="0" smtClean="0">
              <a:latin typeface="Times New Roman" pitchFamily="18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  <a:buNone/>
            </a:pPr>
            <a:r>
              <a:rPr lang="ru-RU" sz="900" dirty="0" smtClean="0">
                <a:latin typeface="Times New Roman" pitchFamily="18" charset="0"/>
              </a:rPr>
              <a:t>актов </a:t>
            </a:r>
            <a:endParaRPr lang="ru-RU" sz="900" dirty="0">
              <a:latin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9"/>
            <a:ext cx="6858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УПРАВЛЕНИЕ ЗАПИСИ АКТОВ ГРАЖДАНСКОГО СОСТОЯНИЯ КАБИНЕТА МИНИСТРОВ РЕСПУБЛИКИ ТАТАРСТАН</a:t>
            </a:r>
            <a:endParaRPr lang="ru-RU" sz="95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Содержимое 23"/>
          <p:cNvGraphicFramePr>
            <a:graphicFrameLocks noGrp="1"/>
          </p:cNvGraphicFramePr>
          <p:nvPr>
            <p:ph sz="quarter" idx="1"/>
          </p:nvPr>
        </p:nvGraphicFramePr>
        <p:xfrm>
          <a:off x="0" y="1152104"/>
          <a:ext cx="3717032" cy="3935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332656" y="216000"/>
            <a:ext cx="3361006" cy="53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</a:rPr>
              <a:t>Динамика регистрации актов о расторжении браков в 2009-2014 гг.</a:t>
            </a:r>
            <a:endParaRPr lang="ru-RU" sz="1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332656" y="2376240"/>
          <a:ext cx="345638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Диаграмма 24"/>
          <p:cNvGraphicFramePr/>
          <p:nvPr/>
        </p:nvGraphicFramePr>
        <p:xfrm>
          <a:off x="0" y="6192664"/>
          <a:ext cx="386104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43992"/>
            <a:ext cx="6858000" cy="143992"/>
          </a:xfrm>
        </p:spPr>
        <p:txBody>
          <a:bodyPr/>
          <a:lstStyle/>
          <a:p>
            <a:pPr eaLnBrk="1" hangingPunct="1"/>
            <a:r>
              <a:rPr lang="ru-RU" sz="950" dirty="0" smtClean="0">
                <a:latin typeface="Times New Roman" pitchFamily="18" charset="0"/>
              </a:rPr>
              <a:t>УПРАВЛЕНИЕ ЗАПИСИ АКТОВ ГРАЖДАНСКОГО СОСТОЯНИЯ КАБИНЕТА МИНИСТРОВ РЕСПУБЛИКИ ТАТАРСТАН</a:t>
            </a:r>
          </a:p>
        </p:txBody>
      </p:sp>
      <p:graphicFrame>
        <p:nvGraphicFramePr>
          <p:cNvPr id="8" name="Object 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88640" y="432024"/>
          <a:ext cx="3816424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3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3573016" y="1584152"/>
            <a:ext cx="3024336" cy="7643866"/>
          </a:xfrm>
        </p:spPr>
        <p:txBody>
          <a:bodyPr/>
          <a:lstStyle/>
          <a:p>
            <a:pPr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     В 2014 году количество обращений граждан в органы ЗАГС Республики Татарстан по вопросам государственной регистрации перемены фамилии, имени или отчества увеличилось на 5,9% и составило 2076 человек.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400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	     Среди основных причин перемены фамилии, имени и отчества  выделяются:</a:t>
            </a:r>
          </a:p>
          <a:p>
            <a:pPr algn="just" eaLnBrk="1" hangingPunct="1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	- обеспечение соответствия иным документам;</a:t>
            </a:r>
          </a:p>
          <a:p>
            <a:pPr algn="just" eaLnBrk="1" hangingPunct="1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	- возрождение родовой фамилии;</a:t>
            </a:r>
          </a:p>
          <a:p>
            <a:pPr algn="just" eaLnBrk="1" hangingPunct="1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	- желание носить девичью фамилию после расторжения брака;</a:t>
            </a:r>
          </a:p>
          <a:p>
            <a:pPr algn="just" eaLnBrk="1" hangingPunct="1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	- желание супруга носить общую с другим супругом фамилию, если при регистрации брака они остались на добрачных фамилиях.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pPr algn="just">
              <a:lnSpc>
                <a:spcPct val="80000"/>
              </a:lnSpc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Ежегодно более половины записей актов о        государственной регистрации перемены имени составляется в городских округах республики. </a:t>
            </a:r>
          </a:p>
          <a:p>
            <a:pPr algn="just" eaLnBrk="1" hangingPunct="1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 </a:t>
            </a:r>
          </a:p>
          <a:p>
            <a:pPr eaLnBrk="1" hangingPunct="1">
              <a:buFontTx/>
              <a:buNone/>
            </a:pPr>
            <a:endParaRPr lang="ru-RU" sz="1200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sz="1200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sz="1200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sz="1200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sz="1200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sz="1200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sz="1200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sz="1200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sz="1200" dirty="0" smtClean="0">
              <a:latin typeface="Times New Roman" pitchFamily="18" charset="0"/>
            </a:endParaRPr>
          </a:p>
        </p:txBody>
      </p:sp>
      <p:sp>
        <p:nvSpPr>
          <p:cNvPr id="2055" name="Text Box 13"/>
          <p:cNvSpPr txBox="1">
            <a:spLocks noChangeArrowheads="1"/>
          </p:cNvSpPr>
          <p:nvPr/>
        </p:nvSpPr>
        <p:spPr bwMode="auto">
          <a:xfrm>
            <a:off x="0" y="1368130"/>
            <a:ext cx="1136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ru-RU" sz="1000" dirty="0">
                <a:latin typeface="Times New Roman" pitchFamily="18" charset="0"/>
              </a:rPr>
              <a:t>Количество актов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7562" y="10009644"/>
            <a:ext cx="3571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800" dirty="0" smtClean="0"/>
              <a:t>  </a:t>
            </a:r>
            <a:r>
              <a:rPr lang="ru-RU" sz="800" dirty="0" smtClean="0"/>
              <a:t>14</a:t>
            </a:r>
            <a:endParaRPr lang="ru-RU" sz="800" dirty="0"/>
          </a:p>
        </p:txBody>
      </p:sp>
      <p:graphicFrame>
        <p:nvGraphicFramePr>
          <p:cNvPr id="7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32656" y="6120657"/>
          <a:ext cx="3543300" cy="3938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4301480" y="584425"/>
            <a:ext cx="2157406" cy="91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Государственная регистрация перемены имени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12976" y="216000"/>
            <a:ext cx="3816424" cy="45244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500" b="1" dirty="0">
                <a:latin typeface="Times New Roman" pitchFamily="18" charset="0"/>
              </a:rPr>
              <a:t>Государственная</a:t>
            </a:r>
            <a:r>
              <a:rPr lang="ru-RU" sz="1400" b="1" dirty="0">
                <a:latin typeface="Times New Roman" pitchFamily="18" charset="0"/>
              </a:rPr>
              <a:t> регистрация </a:t>
            </a:r>
            <a:r>
              <a:rPr lang="ru-RU" sz="1400" b="1" dirty="0" smtClean="0">
                <a:latin typeface="Times New Roman" pitchFamily="18" charset="0"/>
              </a:rPr>
              <a:t>смерти</a:t>
            </a:r>
            <a:endParaRPr lang="ru-RU" sz="1400" b="1" dirty="0">
              <a:latin typeface="Times New Roman" pitchFamily="18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04813" y="280480"/>
            <a:ext cx="6172200" cy="202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ru-RU" sz="16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3789040" y="648048"/>
            <a:ext cx="2926678" cy="957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За 2014 год органами, уполномоченными на государственную регистрацию актов гражданского состояния в Республике Татарстан, составлено 47047 актов о смерти, что на 1,3% выше уровня прошлого года. </a:t>
            </a:r>
          </a:p>
          <a:p>
            <a:pPr algn="just">
              <a:lnSpc>
                <a:spcPct val="80000"/>
              </a:lnSpc>
              <a:spcBef>
                <a:spcPts val="30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В г. Казани количество актовых записей о смерти, в сравнении с 2013 годом, увеличилось на 1,2%, в  г. Набережные Челны отмечено увеличение на уровне 8,9%. По районам республики увеличение числа регистрации актов о смерти составило 0,3%. 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По итогам 2014 года в республике на 1000 человек населения пришлось 12,3 акта о смерти (12,2 - за 2013 год). В то же время, в г. Казани за отчетный период количество актов о смерти на 1000 человек населения составило 11,4; в г. Набережные Челны – 8,7; в районах республики – 13,6 актов. 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Среди районов республики наименьшие показатели отмечены в Нижнекамском – 9,3;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Балтасинском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10,7;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Елабужском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10,8; в Альметьевском – 12,1 акт.   Наивысшие показатели регистрации смерти на 1000 человек населения отмечены в следующих районах республики: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Камско-Устьинском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17,5; в Новошешминском,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Черемшанском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17,4;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Кайбицком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Тетюшском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муниципальных районах – 17,3 актов.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К сожалению, в подавляющем большинстве городов и районов Республики Татарстан регистрация смерти превышает регистрацию рождения. Исключением по итогам 2014 года являются: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Альметьевский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Балтасинский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Елабужский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Нижнекамский,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Сабинский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Тукаевский муниципальные районы и городские округа Казань и Набережные Челны, в которых регистрация рождения превышает регистрацию смерти.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342900" indent="-342900" algn="just">
              <a:lnSpc>
                <a:spcPct val="80000"/>
              </a:lnSpc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None/>
            </a:pPr>
            <a:endParaRPr lang="ru-RU" sz="1200" dirty="0" smtClean="0">
              <a:latin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None/>
            </a:pPr>
            <a:endParaRPr lang="ru-RU" sz="1200" dirty="0" smtClean="0">
              <a:latin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None/>
            </a:pPr>
            <a:endParaRPr lang="ru-RU" sz="1200" dirty="0" smtClean="0">
              <a:latin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None/>
            </a:pPr>
            <a:endParaRPr lang="ru-RU" sz="1200" dirty="0" smtClean="0">
              <a:latin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None/>
            </a:pPr>
            <a:endParaRPr lang="ru-RU" sz="1200" dirty="0" smtClean="0">
              <a:latin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None/>
            </a:pPr>
            <a:endParaRPr lang="ru-RU" sz="1200" dirty="0" smtClean="0">
              <a:latin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None/>
            </a:pPr>
            <a:r>
              <a:rPr lang="ru-RU" sz="1200" dirty="0" smtClean="0">
                <a:latin typeface="Times New Roman" pitchFamily="18" charset="0"/>
              </a:rPr>
              <a:t>      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None/>
            </a:pPr>
            <a:endParaRPr lang="ru-RU" sz="1200" dirty="0" smtClean="0">
              <a:latin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None/>
            </a:pPr>
            <a:endParaRPr lang="ru-RU" sz="1200" dirty="0" smtClean="0">
              <a:latin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None/>
            </a:pPr>
            <a:endParaRPr lang="ru-RU" sz="1200" dirty="0" smtClean="0">
              <a:latin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None/>
            </a:pPr>
            <a:endParaRPr lang="ru-RU" sz="1200" dirty="0" smtClean="0">
              <a:latin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None/>
            </a:pPr>
            <a:r>
              <a:rPr lang="ru-RU" sz="1200" dirty="0" smtClean="0">
                <a:latin typeface="Times New Roman" pitchFamily="18" charset="0"/>
              </a:rPr>
              <a:t>	</a:t>
            </a:r>
            <a:endParaRPr lang="ru-RU" sz="1200" dirty="0">
              <a:latin typeface="Times New Roman" pitchFamily="18" charset="0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286125" y="5326858"/>
            <a:ext cx="1841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476672" y="4680496"/>
            <a:ext cx="3143272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Муниципальные районы и городские округа РТ, в которых количество актов о рождении превышает количество актов о смерти в 2014 г.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0" y="5256560"/>
            <a:ext cx="93662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buNone/>
            </a:pPr>
            <a:r>
              <a:rPr lang="ru-RU" sz="1000" dirty="0">
                <a:latin typeface="Times New Roman" pitchFamily="18" charset="0"/>
              </a:rPr>
              <a:t>Количество </a:t>
            </a:r>
          </a:p>
          <a:p>
            <a:pPr>
              <a:lnSpc>
                <a:spcPct val="50000"/>
              </a:lnSpc>
              <a:spcBef>
                <a:spcPct val="50000"/>
              </a:spcBef>
              <a:buNone/>
            </a:pPr>
            <a:r>
              <a:rPr lang="ru-RU" sz="1000" dirty="0">
                <a:latin typeface="Times New Roman" pitchFamily="18" charset="0"/>
              </a:rPr>
              <a:t>актов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29000" y="10009644"/>
            <a:ext cx="428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800" dirty="0" smtClean="0"/>
              <a:t>15</a:t>
            </a:r>
            <a:endParaRPr lang="ru-RU" sz="800" dirty="0"/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 rot="10800000" flipV="1">
            <a:off x="188640" y="764717"/>
            <a:ext cx="1301750" cy="30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40000"/>
              </a:lnSpc>
              <a:spcBef>
                <a:spcPct val="50000"/>
              </a:spcBef>
              <a:buNone/>
            </a:pPr>
            <a:r>
              <a:rPr lang="ru-RU" sz="1000" dirty="0">
                <a:latin typeface="Times New Roman" pitchFamily="18" charset="0"/>
              </a:rPr>
              <a:t>Количество </a:t>
            </a:r>
            <a:endParaRPr lang="ru-RU" sz="1000" dirty="0" smtClean="0">
              <a:latin typeface="Times New Roman" pitchFamily="18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  <a:buNone/>
            </a:pPr>
            <a:r>
              <a:rPr lang="ru-RU" sz="1000" dirty="0" smtClean="0">
                <a:latin typeface="Times New Roman" pitchFamily="18" charset="0"/>
              </a:rPr>
              <a:t>актов </a:t>
            </a:r>
            <a:endParaRPr lang="ru-RU" sz="1000" dirty="0">
              <a:latin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9"/>
            <a:ext cx="6858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УПРАВЛЕНИЕ ЗАПИСИ АКТОВ ГРАЖДАНСКОГО СОСТОЯНИЯ КАБИНЕТА МИНИСТРОВ РЕСПУБЛИКИ ТАТАРСТАН</a:t>
            </a:r>
            <a:endParaRPr lang="ru-RU" sz="95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Диаграмма 23"/>
          <p:cNvGraphicFramePr/>
          <p:nvPr/>
        </p:nvGraphicFramePr>
        <p:xfrm>
          <a:off x="-171400" y="5472585"/>
          <a:ext cx="3960440" cy="4571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Содержимое 22"/>
          <p:cNvGraphicFramePr>
            <a:graphicFrameLocks noGrp="1"/>
          </p:cNvGraphicFramePr>
          <p:nvPr>
            <p:ph sz="quarter" idx="1"/>
          </p:nvPr>
        </p:nvGraphicFramePr>
        <p:xfrm>
          <a:off x="-99392" y="1008088"/>
          <a:ext cx="3888432" cy="3719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260648" y="288008"/>
            <a:ext cx="314327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Динамика регистрации актов о смерти в 2006-2014 гг.</a:t>
            </a:r>
          </a:p>
        </p:txBody>
      </p:sp>
      <p:graphicFrame>
        <p:nvGraphicFramePr>
          <p:cNvPr id="25" name="Диаграмма 24"/>
          <p:cNvGraphicFramePr/>
          <p:nvPr/>
        </p:nvGraphicFramePr>
        <p:xfrm>
          <a:off x="260648" y="1512144"/>
          <a:ext cx="352839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116632" y="720056"/>
          <a:ext cx="374441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429000" y="1512144"/>
            <a:ext cx="3071264" cy="7522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342000"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342000"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По итогам 2014 года  количество зарегистрированных актов о смерти мужчин составило 24290 (51,6%),  количество актов о смерти женщин – 22757(48,4%).</a:t>
            </a:r>
          </a:p>
          <a:p>
            <a:pPr marL="342000" algn="just">
              <a:lnSpc>
                <a:spcPct val="80000"/>
              </a:lnSpc>
              <a:spcBef>
                <a:spcPts val="312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000"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342000" algn="just">
              <a:lnSpc>
                <a:spcPct val="80000"/>
              </a:lnSpc>
              <a:spcBef>
                <a:spcPts val="312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000" algn="just">
              <a:lnSpc>
                <a:spcPct val="80000"/>
              </a:lnSpc>
              <a:spcBef>
                <a:spcPts val="312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000" algn="just">
              <a:lnSpc>
                <a:spcPct val="80000"/>
              </a:lnSpc>
              <a:spcBef>
                <a:spcPts val="312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000" algn="just">
              <a:lnSpc>
                <a:spcPct val="80000"/>
              </a:lnSpc>
              <a:spcBef>
                <a:spcPts val="312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000" algn="just">
              <a:lnSpc>
                <a:spcPct val="80000"/>
              </a:lnSpc>
              <a:spcBef>
                <a:spcPts val="312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000" algn="just">
              <a:lnSpc>
                <a:spcPct val="80000"/>
              </a:lnSpc>
              <a:spcBef>
                <a:spcPts val="312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000" algn="just">
              <a:lnSpc>
                <a:spcPct val="80000"/>
              </a:lnSpc>
              <a:spcBef>
                <a:spcPts val="312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000" algn="just">
              <a:lnSpc>
                <a:spcPct val="80000"/>
              </a:lnSpc>
              <a:spcBef>
                <a:spcPts val="312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000" algn="just">
              <a:lnSpc>
                <a:spcPct val="80000"/>
              </a:lnSpc>
              <a:spcBef>
                <a:spcPts val="312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000" algn="just">
              <a:lnSpc>
                <a:spcPct val="80000"/>
              </a:lnSpc>
              <a:spcBef>
                <a:spcPts val="312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000"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Анализ распределения по возрасту  умерших в 2014 году мужчин и женщин из года в год показывает, что в целом по республике максимальный процент смертей у мужчин и женщин приходится на возраст от 60 и более лет.</a:t>
            </a:r>
          </a:p>
          <a:p>
            <a:pPr marL="342000"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Статистика по другим возрастным группам неутешительна – 40% мужчин, умерших  в нашей республике в 2014 году, не дожили до 60 лет, т.е. до пенсионного возраста,  среди женщин – этот показатель равен 16%. 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300" dirty="0"/>
          </a:p>
        </p:txBody>
      </p:sp>
      <p:sp>
        <p:nvSpPr>
          <p:cNvPr id="12" name="TextBox 11"/>
          <p:cNvSpPr txBox="1"/>
          <p:nvPr/>
        </p:nvSpPr>
        <p:spPr>
          <a:xfrm>
            <a:off x="3429000" y="10009644"/>
            <a:ext cx="3571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800" dirty="0" smtClean="0"/>
              <a:t>16</a:t>
            </a:r>
            <a:endParaRPr lang="ru-RU" sz="800" dirty="0"/>
          </a:p>
        </p:txBody>
      </p:sp>
      <p:sp>
        <p:nvSpPr>
          <p:cNvPr id="16" name="TextBox 15"/>
          <p:cNvSpPr txBox="1"/>
          <p:nvPr/>
        </p:nvSpPr>
        <p:spPr>
          <a:xfrm>
            <a:off x="3257600" y="864072"/>
            <a:ext cx="3600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Регистрация актов о смерти 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 итогам  2014 г.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9"/>
            <a:ext cx="6858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УПРАВЛЕНИЕ ЗАПИСИ АКТОВ ГРАЖДАНСКОГО СОСТОЯНИЯ КАБИНЕТА МИНИСТРОВ РЕСПУБЛИКИ ТАТАРСТАН</a:t>
            </a:r>
            <a:endParaRPr lang="ru-RU" sz="95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-243408" y="5256560"/>
          <a:ext cx="4104456" cy="4968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20688" y="4608488"/>
            <a:ext cx="532859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Доля актов о смерти 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2014 году по возрастам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17032" y="8928968"/>
            <a:ext cx="119675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возрастной </a:t>
            </a:r>
          </a:p>
          <a:p>
            <a:pPr>
              <a:lnSpc>
                <a:spcPct val="80000"/>
              </a:lnSpc>
              <a:buNone/>
            </a:pP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период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Текст 2"/>
          <p:cNvSpPr>
            <a:spLocks noGrp="1"/>
          </p:cNvSpPr>
          <p:nvPr>
            <p:ph type="body" idx="1"/>
          </p:nvPr>
        </p:nvSpPr>
        <p:spPr>
          <a:xfrm>
            <a:off x="357166" y="3469470"/>
            <a:ext cx="6286500" cy="399417"/>
          </a:xfrm>
        </p:spPr>
        <p:txBody>
          <a:bodyPr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Количество актов о рождении и смерти по г. Казани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10009644"/>
            <a:ext cx="3571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800" dirty="0" smtClean="0"/>
              <a:t>17</a:t>
            </a:r>
          </a:p>
        </p:txBody>
      </p:sp>
      <p:sp>
        <p:nvSpPr>
          <p:cNvPr id="11" name="Текст 2"/>
          <p:cNvSpPr>
            <a:spLocks noGrp="1"/>
          </p:cNvSpPr>
          <p:nvPr>
            <p:ph type="body" idx="1"/>
          </p:nvPr>
        </p:nvSpPr>
        <p:spPr>
          <a:xfrm>
            <a:off x="428612" y="540514"/>
            <a:ext cx="5929313" cy="399418"/>
          </a:xfrm>
        </p:spPr>
        <p:txBody>
          <a:bodyPr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Количество актов о рождении и смерти по муниципальным районам </a:t>
            </a:r>
          </a:p>
          <a:p>
            <a:pPr algn="ctr"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Республики Татарстан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9"/>
            <a:ext cx="6858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УПРАВЛЕНИЕ ЗАПИСИ АКТОВ ГРАЖДАНСКОГО СОСТОЯНИЯ КАБИНЕТА МИНИСТРОВ РЕСПУБЛИКИ ТАТАРСТАН</a:t>
            </a:r>
            <a:endParaRPr lang="ru-RU" sz="95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285728" y="1112016"/>
          <a:ext cx="6095600" cy="2000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8"/>
          <p:cNvGraphicFramePr/>
          <p:nvPr/>
        </p:nvGraphicFramePr>
        <p:xfrm>
          <a:off x="285728" y="4183850"/>
          <a:ext cx="6095600" cy="2000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Текст 2"/>
          <p:cNvSpPr>
            <a:spLocks noGrp="1"/>
          </p:cNvSpPr>
          <p:nvPr>
            <p:ph type="body" idx="1"/>
          </p:nvPr>
        </p:nvSpPr>
        <p:spPr>
          <a:xfrm>
            <a:off x="285729" y="6326990"/>
            <a:ext cx="6286500" cy="399417"/>
          </a:xfrm>
        </p:spPr>
        <p:txBody>
          <a:bodyPr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Количество актов о рождении и смерти по г. Набережные Челны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Диаграмма 21"/>
          <p:cNvGraphicFramePr/>
          <p:nvPr/>
        </p:nvGraphicFramePr>
        <p:xfrm>
          <a:off x="428604" y="6898493"/>
          <a:ext cx="5929354" cy="2000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093296" y="2376240"/>
            <a:ext cx="576263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ru-RU" sz="1100" dirty="0">
                <a:latin typeface="Times New Roman" pitchFamily="18" charset="0"/>
              </a:rPr>
              <a:t>годы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093296" y="5400576"/>
            <a:ext cx="576263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ru-RU" sz="1100" dirty="0">
                <a:latin typeface="Times New Roman" pitchFamily="18" charset="0"/>
              </a:rPr>
              <a:t>годы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6093296" y="8136880"/>
            <a:ext cx="576263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ru-RU" sz="1100" dirty="0">
                <a:latin typeface="Times New Roman" pitchFamily="18" charset="0"/>
              </a:rPr>
              <a:t>годы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7167" y="969141"/>
            <a:ext cx="857256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800" dirty="0" smtClean="0"/>
              <a:t>количество</a:t>
            </a:r>
          </a:p>
          <a:p>
            <a:pPr>
              <a:buNone/>
            </a:pPr>
            <a:r>
              <a:rPr lang="ru-RU" sz="800" dirty="0" smtClean="0"/>
              <a:t>актов</a:t>
            </a:r>
            <a:endParaRPr lang="ru-RU" sz="800" dirty="0"/>
          </a:p>
        </p:txBody>
      </p:sp>
      <p:sp>
        <p:nvSpPr>
          <p:cNvPr id="23" name="TextBox 22"/>
          <p:cNvSpPr txBox="1"/>
          <p:nvPr/>
        </p:nvSpPr>
        <p:spPr>
          <a:xfrm>
            <a:off x="357167" y="3969536"/>
            <a:ext cx="857256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800" dirty="0" smtClean="0"/>
              <a:t>количество</a:t>
            </a:r>
          </a:p>
          <a:p>
            <a:pPr>
              <a:buNone/>
            </a:pPr>
            <a:r>
              <a:rPr lang="ru-RU" sz="800" dirty="0" smtClean="0"/>
              <a:t>актов</a:t>
            </a:r>
            <a:endParaRPr lang="ru-RU" sz="800" dirty="0"/>
          </a:p>
        </p:txBody>
      </p:sp>
      <p:sp>
        <p:nvSpPr>
          <p:cNvPr id="24" name="TextBox 23"/>
          <p:cNvSpPr txBox="1"/>
          <p:nvPr/>
        </p:nvSpPr>
        <p:spPr>
          <a:xfrm>
            <a:off x="428605" y="6755618"/>
            <a:ext cx="857256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800" dirty="0" smtClean="0"/>
              <a:t>количество</a:t>
            </a:r>
          </a:p>
          <a:p>
            <a:pPr>
              <a:buNone/>
            </a:pPr>
            <a:r>
              <a:rPr lang="ru-RU" sz="800" dirty="0" smtClean="0"/>
              <a:t>актов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630125053"/>
              </p:ext>
            </p:extLst>
          </p:nvPr>
        </p:nvGraphicFramePr>
        <p:xfrm>
          <a:off x="0" y="611961"/>
          <a:ext cx="5327650" cy="4983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188640" y="576051"/>
            <a:ext cx="3168352" cy="5663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buFontTx/>
              <a:buNone/>
            </a:pPr>
            <a:r>
              <a:rPr lang="ru-RU" sz="14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</a:rPr>
              <a:t>Количество исполненных запросов</a:t>
            </a:r>
          </a:p>
          <a:p>
            <a:pPr marL="342900" indent="-342900" algn="ctr">
              <a:buFontTx/>
              <a:buNone/>
            </a:pP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</a:rPr>
              <a:t>в 2010 - 2014 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</a:rPr>
              <a:t>гг.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>
          <a:xfrm>
            <a:off x="3573016" y="897714"/>
            <a:ext cx="2927818" cy="484627"/>
          </a:xfrm>
        </p:spPr>
        <p:txBody>
          <a:bodyPr/>
          <a:lstStyle/>
          <a:p>
            <a:r>
              <a:rPr lang="ru-RU" sz="1400" b="1" dirty="0">
                <a:latin typeface="Times New Roman" pitchFamily="18" charset="0"/>
              </a:rPr>
              <a:t>Показатели </a:t>
            </a:r>
            <a:r>
              <a:rPr lang="ru-RU" sz="1400" b="1" dirty="0" smtClean="0">
                <a:latin typeface="Times New Roman" pitchFamily="18" charset="0"/>
              </a:rPr>
              <a:t>работы Управления </a:t>
            </a:r>
            <a:r>
              <a:rPr lang="ru-RU" sz="1400" b="1" dirty="0">
                <a:latin typeface="Times New Roman" pitchFamily="18" charset="0"/>
              </a:rPr>
              <a:t>ЗАГС Кабинета Министров Республики </a:t>
            </a:r>
            <a:r>
              <a:rPr lang="ru-RU" sz="1400" b="1" dirty="0" smtClean="0">
                <a:latin typeface="Times New Roman" pitchFamily="18" charset="0"/>
              </a:rPr>
              <a:t>Татарстан  по формированию, учету, хранению и выдаче документов </a:t>
            </a:r>
            <a:r>
              <a:rPr lang="ru-RU" sz="1400" b="1" dirty="0">
                <a:latin typeface="Times New Roman" pitchFamily="18" charset="0"/>
              </a:rPr>
              <a:t>за </a:t>
            </a:r>
            <a:r>
              <a:rPr lang="ru-RU" sz="1400" b="1" dirty="0" smtClean="0">
                <a:latin typeface="Times New Roman" pitchFamily="18" charset="0"/>
              </a:rPr>
              <a:t>2014 год</a:t>
            </a:r>
            <a:endParaRPr lang="ru-RU" sz="1400" b="1" dirty="0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3286124" y="1326330"/>
            <a:ext cx="3214710" cy="7744131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1200" dirty="0">
                <a:latin typeface="Times New Roman" pitchFamily="18" charset="0"/>
              </a:rPr>
              <a:t>	</a:t>
            </a:r>
            <a:endParaRPr lang="ru-RU" sz="1200" dirty="0" smtClean="0">
              <a:latin typeface="Times New Roman" pitchFamily="18" charset="0"/>
            </a:endParaRPr>
          </a:p>
          <a:p>
            <a:pPr algn="just">
              <a:buFontTx/>
              <a:buNone/>
            </a:pPr>
            <a:endParaRPr lang="ru-RU" sz="1200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1200" dirty="0" smtClean="0">
                <a:latin typeface="Times New Roman" pitchFamily="18" charset="0"/>
              </a:rPr>
              <a:t>	      </a:t>
            </a:r>
            <a:r>
              <a:rPr lang="ru-RU" sz="1300" dirty="0" smtClean="0">
                <a:latin typeface="Times New Roman" pitchFamily="18" charset="0"/>
              </a:rPr>
              <a:t>Управление </a:t>
            </a:r>
            <a:r>
              <a:rPr lang="ru-RU" sz="1300" dirty="0">
                <a:latin typeface="Times New Roman" pitchFamily="18" charset="0"/>
              </a:rPr>
              <a:t>ЗАГС </a:t>
            </a:r>
            <a:r>
              <a:rPr lang="ru-RU" sz="1300" dirty="0" smtClean="0">
                <a:latin typeface="Times New Roman" pitchFamily="18" charset="0"/>
              </a:rPr>
              <a:t>Кабинета Министров Республики Татарстан          осуществляет прием, учет, обработку, систематизацию, хранение вторых экземпляров записей </a:t>
            </a:r>
            <a:r>
              <a:rPr lang="ru-RU" sz="1300" dirty="0">
                <a:latin typeface="Times New Roman" pitchFamily="18" charset="0"/>
              </a:rPr>
              <a:t>актов гражданского </a:t>
            </a:r>
            <a:r>
              <a:rPr lang="ru-RU" sz="1300" dirty="0" smtClean="0">
                <a:latin typeface="Times New Roman" pitchFamily="18" charset="0"/>
              </a:rPr>
              <a:t>состояния, поступающих из органов </a:t>
            </a:r>
            <a:r>
              <a:rPr lang="ru-RU" sz="1300" dirty="0">
                <a:latin typeface="Times New Roman" pitchFamily="18" charset="0"/>
              </a:rPr>
              <a:t>ЗАГС республики. </a:t>
            </a:r>
            <a:endParaRPr lang="ru-RU" sz="1300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1300" dirty="0" smtClean="0">
                <a:latin typeface="Times New Roman" pitchFamily="18" charset="0"/>
              </a:rPr>
              <a:t>	      К </a:t>
            </a:r>
            <a:r>
              <a:rPr lang="ru-RU" sz="1300" dirty="0">
                <a:latin typeface="Times New Roman" pitchFamily="18" charset="0"/>
              </a:rPr>
              <a:t>настоящему времени </a:t>
            </a:r>
            <a:r>
              <a:rPr lang="ru-RU" sz="1300" dirty="0" smtClean="0">
                <a:latin typeface="Times New Roman" pitchFamily="18" charset="0"/>
              </a:rPr>
              <a:t> документальный фонд Управления ЗАГС Кабинета Министров Республики Татарстан содержит более </a:t>
            </a:r>
            <a:r>
              <a:rPr lang="ru-RU" sz="1300" b="1" dirty="0" smtClean="0">
                <a:latin typeface="Times New Roman" pitchFamily="18" charset="0"/>
              </a:rPr>
              <a:t>13 млн. </a:t>
            </a:r>
            <a:r>
              <a:rPr lang="ru-RU" sz="1300" b="1" dirty="0">
                <a:latin typeface="Times New Roman" pitchFamily="18" charset="0"/>
              </a:rPr>
              <a:t>ед. хранения</a:t>
            </a:r>
            <a:r>
              <a:rPr lang="ru-RU" sz="1300" b="1" dirty="0" smtClean="0">
                <a:latin typeface="Times New Roman" pitchFamily="18" charset="0"/>
              </a:rPr>
              <a:t>.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1300" b="1" dirty="0" smtClean="0">
                <a:latin typeface="Times New Roman" pitchFamily="18" charset="0"/>
              </a:rPr>
              <a:t>	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</a:rPr>
              <a:t>       </a:t>
            </a:r>
            <a:r>
              <a:rPr lang="ru-RU" sz="1300" dirty="0" smtClean="0">
                <a:latin typeface="Times New Roman" pitchFamily="18" charset="0"/>
              </a:rPr>
              <a:t>100% записей актов гражданского состояния, хранящихся в документальных фондах органов ЗАГС республики, за 2013 год было переведено в электронный вид. </a:t>
            </a: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300" dirty="0">
                <a:latin typeface="Times New Roman" pitchFamily="18" charset="0"/>
              </a:rPr>
              <a:t>	</a:t>
            </a:r>
            <a:r>
              <a:rPr lang="ru-RU" sz="1300" dirty="0" smtClean="0">
                <a:latin typeface="Times New Roman" pitchFamily="18" charset="0"/>
              </a:rPr>
              <a:t>       Одним </a:t>
            </a:r>
            <a:r>
              <a:rPr lang="ru-RU" sz="1300" dirty="0">
                <a:latin typeface="Times New Roman" pitchFamily="18" charset="0"/>
              </a:rPr>
              <a:t>из основных направлений </a:t>
            </a:r>
            <a:r>
              <a:rPr lang="ru-RU" sz="1300" dirty="0" smtClean="0">
                <a:latin typeface="Times New Roman" pitchFamily="18" charset="0"/>
              </a:rPr>
              <a:t>деятельности Управления ЗАГС Кабинета Министров Республики Татарстан является </a:t>
            </a:r>
            <a:r>
              <a:rPr lang="ru-RU" sz="1300" dirty="0">
                <a:latin typeface="Times New Roman" pitchFamily="18" charset="0"/>
              </a:rPr>
              <a:t>исполнение запросов организаций </a:t>
            </a:r>
            <a:r>
              <a:rPr lang="ru-RU" sz="1300" dirty="0" smtClean="0">
                <a:latin typeface="Times New Roman" pitchFamily="18" charset="0"/>
              </a:rPr>
              <a:t>и обращений </a:t>
            </a:r>
            <a:r>
              <a:rPr lang="ru-RU" sz="1300" dirty="0">
                <a:latin typeface="Times New Roman" pitchFamily="18" charset="0"/>
              </a:rPr>
              <a:t>граждан. Наиболее активно обращаются к архивному фонду органы государственной власти и управления, различные </a:t>
            </a:r>
            <a:r>
              <a:rPr lang="ru-RU" sz="1300" dirty="0" smtClean="0">
                <a:latin typeface="Times New Roman" pitchFamily="18" charset="0"/>
              </a:rPr>
              <a:t>учреждения и ведомства, миграционная, налоговая служба, органы Пенсионного фонда, органы опеки и попечительства,  МВД,  ФСБ,  суды</a:t>
            </a:r>
            <a:r>
              <a:rPr lang="ru-RU" sz="1300" dirty="0">
                <a:latin typeface="Times New Roman" pitchFamily="18" charset="0"/>
              </a:rPr>
              <a:t>, </a:t>
            </a:r>
            <a:r>
              <a:rPr lang="ru-RU" sz="1300" dirty="0" smtClean="0">
                <a:latin typeface="Times New Roman" pitchFamily="18" charset="0"/>
              </a:rPr>
              <a:t>органы прокуратуры, нотариусы.</a:t>
            </a: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300" dirty="0" smtClean="0">
                <a:latin typeface="Times New Roman" pitchFamily="18" charset="0"/>
              </a:rPr>
              <a:t>	      В соответствии с Конвенцией о правовой помощи и правовых отношениях по гражданским, семейным и уголовным делам, подписанной 22 января 1993г. в г.Минске,  Управление ЗАГС Кабинета Министров Республики Татарстан осуществляет исполнение запросов, ходатайств, поручений органов юстиции государств-членов </a:t>
            </a:r>
            <a:r>
              <a:rPr lang="ru-RU" sz="1300" dirty="0" err="1" smtClean="0">
                <a:latin typeface="Times New Roman" pitchFamily="18" charset="0"/>
              </a:rPr>
              <a:t>ЕврАзЭС</a:t>
            </a:r>
            <a:r>
              <a:rPr lang="ru-RU" sz="1300" dirty="0" smtClean="0">
                <a:latin typeface="Times New Roman" pitchFamily="18" charset="0"/>
              </a:rPr>
              <a:t>.</a:t>
            </a: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300" dirty="0">
                <a:latin typeface="Times New Roman" pitchFamily="18" charset="0"/>
              </a:rPr>
              <a:t>	</a:t>
            </a:r>
            <a:r>
              <a:rPr lang="ru-RU" sz="1300" dirty="0" smtClean="0">
                <a:latin typeface="Times New Roman" pitchFamily="18" charset="0"/>
              </a:rPr>
              <a:t>      Значительную </a:t>
            </a:r>
            <a:r>
              <a:rPr lang="ru-RU" sz="1300" dirty="0">
                <a:latin typeface="Times New Roman" pitchFamily="18" charset="0"/>
              </a:rPr>
              <a:t>часть запросов составляют личные заявления граждан </a:t>
            </a:r>
            <a:r>
              <a:rPr lang="ru-RU" sz="1300" dirty="0" smtClean="0">
                <a:latin typeface="Times New Roman" pitchFamily="18" charset="0"/>
              </a:rPr>
              <a:t>об истребовании </a:t>
            </a:r>
            <a:r>
              <a:rPr lang="ru-RU" sz="1300" dirty="0">
                <a:latin typeface="Times New Roman" pitchFamily="18" charset="0"/>
              </a:rPr>
              <a:t>повторных </a:t>
            </a:r>
            <a:r>
              <a:rPr lang="ru-RU" sz="1300" dirty="0" smtClean="0">
                <a:latin typeface="Times New Roman" pitchFamily="18" charset="0"/>
              </a:rPr>
              <a:t>свидетельств, справок и извещений </a:t>
            </a:r>
            <a:r>
              <a:rPr lang="ru-RU" sz="1300" dirty="0">
                <a:latin typeface="Times New Roman" pitchFamily="18" charset="0"/>
              </a:rPr>
              <a:t>о </a:t>
            </a:r>
            <a:r>
              <a:rPr lang="ru-RU" sz="1300" dirty="0" smtClean="0">
                <a:latin typeface="Times New Roman" pitchFamily="18" charset="0"/>
              </a:rPr>
              <a:t>государственной регистрации </a:t>
            </a:r>
            <a:r>
              <a:rPr lang="ru-RU" sz="1300" dirty="0">
                <a:latin typeface="Times New Roman" pitchFamily="18" charset="0"/>
              </a:rPr>
              <a:t>актов гражданского состояния</a:t>
            </a:r>
            <a:r>
              <a:rPr lang="ru-RU" sz="1300" dirty="0" smtClean="0">
                <a:latin typeface="Times New Roman" pitchFamily="18" charset="0"/>
              </a:rPr>
              <a:t>. В 2014 году количество исполненных запросов составило 5554.</a:t>
            </a:r>
            <a:endParaRPr lang="ru-RU" sz="1300" dirty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1200" dirty="0">
                <a:latin typeface="Times New Roman" pitchFamily="18" charset="0"/>
              </a:rPr>
              <a:t>	</a:t>
            </a:r>
            <a:endParaRPr lang="ru-RU" sz="1200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ru-RU" sz="1200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1200" dirty="0" smtClean="0">
                <a:latin typeface="Times New Roman" pitchFamily="18" charset="0"/>
              </a:rPr>
              <a:t>	</a:t>
            </a:r>
            <a:endParaRPr lang="ru-RU" sz="1200" dirty="0">
              <a:latin typeface="Times New Roman" pitchFamily="18" charset="0"/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0" y="3706594"/>
            <a:ext cx="309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3000372" y="4683927"/>
            <a:ext cx="5762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ru-RU" sz="1000" dirty="0">
                <a:latin typeface="Times New Roman" pitchFamily="18" charset="0"/>
              </a:rPr>
              <a:t>годы</a:t>
            </a: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923925" y="994106"/>
            <a:ext cx="18415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429000" y="10009644"/>
            <a:ext cx="3571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800" dirty="0" smtClean="0"/>
              <a:t>18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19"/>
            <a:ext cx="6858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УПРАВЛЕНИЕ ЗАПИСИ АКТОВ ГРАЖДАНСКОГО СОСТОЯНИЯ КАБИНЕТА МИНИСТРОВ РЕСПУБЛИКИ ТАТАРСТАН</a:t>
            </a:r>
            <a:endParaRPr lang="ru-RU" sz="95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39285572"/>
              </p:ext>
            </p:extLst>
          </p:nvPr>
        </p:nvGraphicFramePr>
        <p:xfrm>
          <a:off x="-285776" y="5612610"/>
          <a:ext cx="3786214" cy="3929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0" y="5688608"/>
            <a:ext cx="11967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800" dirty="0" smtClean="0"/>
              <a:t>Кол-во запросов</a:t>
            </a:r>
            <a:endParaRPr lang="ru-RU" sz="800" dirty="0"/>
          </a:p>
        </p:txBody>
      </p:sp>
      <p:sp>
        <p:nvSpPr>
          <p:cNvPr id="21" name="TextBox 20"/>
          <p:cNvSpPr txBox="1"/>
          <p:nvPr/>
        </p:nvSpPr>
        <p:spPr>
          <a:xfrm>
            <a:off x="404664" y="5112555"/>
            <a:ext cx="29523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1300" b="1" dirty="0" smtClean="0">
                <a:latin typeface="Times New Roman" pitchFamily="18" charset="0"/>
              </a:rPr>
              <a:t>Исполнение запросов учреждений  и обращений граждан</a:t>
            </a:r>
            <a:r>
              <a:rPr lang="en-US" sz="1300" b="1" dirty="0" smtClean="0">
                <a:latin typeface="Times New Roman" pitchFamily="18" charset="0"/>
              </a:rPr>
              <a:t> </a:t>
            </a:r>
            <a:r>
              <a:rPr lang="ru-RU" sz="1300" b="1" dirty="0" smtClean="0">
                <a:latin typeface="Times New Roman" pitchFamily="18" charset="0"/>
              </a:rPr>
              <a:t> в 2012 - 2014 гг.</a:t>
            </a:r>
            <a:endParaRPr lang="ru-RU" sz="13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1152104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1000" dirty="0" smtClean="0"/>
              <a:t>Кол-во запросов</a:t>
            </a:r>
            <a:endParaRPr lang="ru-RU" sz="1000" dirty="0"/>
          </a:p>
        </p:txBody>
      </p:sp>
      <p:sp>
        <p:nvSpPr>
          <p:cNvPr id="22" name="TextBox 1"/>
          <p:cNvSpPr txBox="1"/>
          <p:nvPr/>
        </p:nvSpPr>
        <p:spPr>
          <a:xfrm>
            <a:off x="3140968" y="8352904"/>
            <a:ext cx="479285" cy="26191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sz="800" dirty="0" smtClean="0"/>
              <a:t>годы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0" name="Rectangle 14"/>
          <p:cNvSpPr>
            <a:spLocks noChangeArrowheads="1"/>
          </p:cNvSpPr>
          <p:nvPr/>
        </p:nvSpPr>
        <p:spPr bwMode="auto">
          <a:xfrm>
            <a:off x="0" y="576040"/>
            <a:ext cx="4077072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buFontTx/>
              <a:buNone/>
            </a:pPr>
            <a:r>
              <a:rPr lang="ru-RU" sz="1300" b="1" dirty="0">
                <a:solidFill>
                  <a:schemeClr val="tx2"/>
                </a:solidFill>
                <a:latin typeface="Times New Roman" pitchFamily="18" charset="0"/>
              </a:rPr>
              <a:t>Количество отметок, исправлений и </a:t>
            </a:r>
            <a:r>
              <a:rPr lang="ru-RU" sz="1300" b="1" dirty="0" smtClean="0">
                <a:solidFill>
                  <a:schemeClr val="tx2"/>
                </a:solidFill>
                <a:latin typeface="Times New Roman" pitchFamily="18" charset="0"/>
              </a:rPr>
              <a:t>изменений, внесенных </a:t>
            </a:r>
            <a:r>
              <a:rPr lang="ru-RU" sz="1300" b="1" dirty="0">
                <a:solidFill>
                  <a:schemeClr val="tx2"/>
                </a:solidFill>
                <a:latin typeface="Times New Roman" pitchFamily="18" charset="0"/>
              </a:rPr>
              <a:t>в актовые </a:t>
            </a:r>
            <a:r>
              <a:rPr lang="ru-RU" sz="1300" b="1" dirty="0" smtClean="0">
                <a:solidFill>
                  <a:schemeClr val="tx2"/>
                </a:solidFill>
                <a:latin typeface="Times New Roman" pitchFamily="18" charset="0"/>
              </a:rPr>
              <a:t>записи в 2010 - 2014 </a:t>
            </a:r>
            <a:r>
              <a:rPr lang="ru-RU" sz="1300" b="1" dirty="0">
                <a:solidFill>
                  <a:schemeClr val="tx2"/>
                </a:solidFill>
                <a:latin typeface="Times New Roman" pitchFamily="18" charset="0"/>
              </a:rPr>
              <a:t>гг.</a:t>
            </a:r>
          </a:p>
        </p:txBody>
      </p:sp>
      <p:graphicFrame>
        <p:nvGraphicFramePr>
          <p:cNvPr id="13" name="Object 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="" xmlns:p14="http://schemas.microsoft.com/office/powerpoint/2010/main" val="481810512"/>
              </p:ext>
            </p:extLst>
          </p:nvPr>
        </p:nvGraphicFramePr>
        <p:xfrm>
          <a:off x="8" y="3755223"/>
          <a:ext cx="5678487" cy="2634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Object 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306682908"/>
              </p:ext>
            </p:extLst>
          </p:nvPr>
        </p:nvGraphicFramePr>
        <p:xfrm>
          <a:off x="0" y="1008088"/>
          <a:ext cx="5327650" cy="3036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554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3500439" y="826266"/>
            <a:ext cx="3081345" cy="8475726"/>
          </a:xfrm>
        </p:spPr>
        <p:txBody>
          <a:bodyPr/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ru-RU" sz="1200" dirty="0">
                <a:latin typeface="Times New Roman" pitchFamily="18" charset="0"/>
              </a:rPr>
              <a:t>	</a:t>
            </a:r>
            <a:endParaRPr lang="ru-RU" sz="1200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1200" dirty="0" smtClean="0">
                <a:latin typeface="Times New Roman" pitchFamily="18" charset="0"/>
              </a:rPr>
              <a:t>	      </a:t>
            </a:r>
            <a:r>
              <a:rPr lang="ru-RU" sz="1300" dirty="0" smtClean="0">
                <a:latin typeface="Times New Roman" pitchFamily="18" charset="0"/>
              </a:rPr>
              <a:t>Значительный </a:t>
            </a:r>
            <a:r>
              <a:rPr lang="ru-RU" sz="1300" dirty="0">
                <a:latin typeface="Times New Roman" pitchFamily="18" charset="0"/>
              </a:rPr>
              <a:t>объем  работы </a:t>
            </a:r>
            <a:r>
              <a:rPr lang="ru-RU" sz="1300" dirty="0" smtClean="0">
                <a:latin typeface="Times New Roman" pitchFamily="18" charset="0"/>
              </a:rPr>
              <a:t>Управления ЗАГС Кабинета Министров Республики Татарстан </a:t>
            </a:r>
            <a:r>
              <a:rPr lang="ru-RU" sz="1300" dirty="0">
                <a:latin typeface="Times New Roman" pitchFamily="18" charset="0"/>
              </a:rPr>
              <a:t>составляет внесение исправлений и изменений  в актовые записи всех видов по извещениям и материалам, поступающим из органов ЗАГС.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1300" dirty="0">
                <a:latin typeface="Times New Roman" pitchFamily="18" charset="0"/>
              </a:rPr>
              <a:t>	</a:t>
            </a:r>
            <a:r>
              <a:rPr lang="ru-RU" sz="1300" dirty="0" smtClean="0">
                <a:latin typeface="Times New Roman" pitchFamily="18" charset="0"/>
              </a:rPr>
              <a:t>      В 2014 году в  записи актов гражданского состояния всего внесено 38890 исправлений,  изменений и отметок.</a:t>
            </a:r>
            <a:endParaRPr lang="ru-RU" sz="1300" dirty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1300" dirty="0">
                <a:latin typeface="Times New Roman" pitchFamily="18" charset="0"/>
              </a:rPr>
              <a:t>	</a:t>
            </a:r>
            <a:r>
              <a:rPr lang="ru-RU" sz="1300" dirty="0" smtClean="0">
                <a:latin typeface="Times New Roman" pitchFamily="18" charset="0"/>
              </a:rPr>
              <a:t> </a:t>
            </a:r>
            <a:endParaRPr lang="ru-RU" sz="1300" dirty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ru-RU" sz="1300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ru-RU" sz="1300" dirty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1300" dirty="0">
                <a:latin typeface="Times New Roman" pitchFamily="18" charset="0"/>
              </a:rPr>
              <a:t>	</a:t>
            </a:r>
            <a:r>
              <a:rPr lang="ru-RU" sz="1300" dirty="0" smtClean="0">
                <a:latin typeface="Times New Roman" pitchFamily="18" charset="0"/>
              </a:rPr>
              <a:t>      В 2014 году переплетено 667 </a:t>
            </a:r>
            <a:r>
              <a:rPr lang="ru-RU" sz="1300" dirty="0">
                <a:latin typeface="Times New Roman" pitchFamily="18" charset="0"/>
              </a:rPr>
              <a:t>томов книг </a:t>
            </a:r>
            <a:r>
              <a:rPr lang="ru-RU" sz="1300" dirty="0" smtClean="0">
                <a:latin typeface="Times New Roman" pitchFamily="18" charset="0"/>
              </a:rPr>
              <a:t>вторых экземпляров актовых </a:t>
            </a:r>
            <a:r>
              <a:rPr lang="ru-RU" sz="1300" dirty="0">
                <a:latin typeface="Times New Roman" pitchFamily="18" charset="0"/>
              </a:rPr>
              <a:t>записей, поступивших из органов ЗАГС республики за </a:t>
            </a:r>
            <a:r>
              <a:rPr lang="ru-RU" sz="1300" dirty="0" smtClean="0">
                <a:latin typeface="Times New Roman" pitchFamily="18" charset="0"/>
              </a:rPr>
              <a:t>2013 </a:t>
            </a:r>
            <a:r>
              <a:rPr lang="ru-RU" sz="1300" dirty="0">
                <a:latin typeface="Times New Roman" pitchFamily="18" charset="0"/>
              </a:rPr>
              <a:t>год. Записи актов гражданского состояния собраны и сброшюрованы в книги в хронологическом порядке по </a:t>
            </a:r>
            <a:r>
              <a:rPr lang="ru-RU" sz="1300" dirty="0" smtClean="0">
                <a:latin typeface="Times New Roman" pitchFamily="18" charset="0"/>
              </a:rPr>
              <a:t>муниципальным районам </a:t>
            </a:r>
            <a:r>
              <a:rPr lang="ru-RU" sz="1300" dirty="0">
                <a:latin typeface="Times New Roman" pitchFamily="18" charset="0"/>
              </a:rPr>
              <a:t>и </a:t>
            </a:r>
            <a:r>
              <a:rPr lang="ru-RU" sz="1300" dirty="0" smtClean="0">
                <a:latin typeface="Times New Roman" pitchFamily="18" charset="0"/>
              </a:rPr>
              <a:t>городским округам. </a:t>
            </a:r>
            <a:r>
              <a:rPr lang="ru-RU" sz="1300" dirty="0">
                <a:latin typeface="Times New Roman" pitchFamily="18" charset="0"/>
              </a:rPr>
              <a:t>К каждой книге составлен  титульный </a:t>
            </a:r>
            <a:r>
              <a:rPr lang="ru-RU" sz="1300" dirty="0" smtClean="0">
                <a:latin typeface="Times New Roman" pitchFamily="18" charset="0"/>
              </a:rPr>
              <a:t>лист с </a:t>
            </a:r>
            <a:r>
              <a:rPr lang="ru-RU" sz="1300" dirty="0">
                <a:latin typeface="Times New Roman" pitchFamily="18" charset="0"/>
              </a:rPr>
              <a:t>указанием наименования органа </a:t>
            </a:r>
            <a:r>
              <a:rPr lang="ru-RU" sz="1300" dirty="0" smtClean="0">
                <a:latin typeface="Times New Roman" pitchFamily="18" charset="0"/>
              </a:rPr>
              <a:t>ЗАГС, внутренняя опись и лист-заверитель с указанием количества  актовых записей в книге. </a:t>
            </a:r>
            <a:endParaRPr lang="ru-RU" sz="1300" dirty="0">
              <a:latin typeface="Times New Roman" pitchFamily="18" charset="0"/>
            </a:endParaRPr>
          </a:p>
          <a:p>
            <a:pPr algn="just">
              <a:buFontTx/>
              <a:buNone/>
            </a:pPr>
            <a:endParaRPr lang="ru-RU" sz="1200" dirty="0">
              <a:latin typeface="Times New Roman" pitchFamily="18" charset="0"/>
            </a:endParaRPr>
          </a:p>
          <a:p>
            <a:pPr algn="just">
              <a:buFontTx/>
              <a:buNone/>
            </a:pPr>
            <a:endParaRPr lang="ru-RU" sz="1200" dirty="0">
              <a:latin typeface="Times New Roman" pitchFamily="18" charset="0"/>
            </a:endParaRPr>
          </a:p>
          <a:p>
            <a:pPr algn="just">
              <a:buFontTx/>
              <a:buNone/>
            </a:pPr>
            <a:endParaRPr lang="ru-RU" sz="1200" dirty="0" smtClean="0">
              <a:latin typeface="Times New Roman" pitchFamily="18" charset="0"/>
            </a:endParaRPr>
          </a:p>
          <a:p>
            <a:pPr algn="just">
              <a:buFontTx/>
              <a:buNone/>
            </a:pPr>
            <a:endParaRPr lang="ru-RU" sz="1200" dirty="0">
              <a:latin typeface="Times New Roman" pitchFamily="18" charset="0"/>
            </a:endParaRPr>
          </a:p>
          <a:p>
            <a:pPr algn="just">
              <a:buFontTx/>
              <a:buNone/>
            </a:pPr>
            <a:endParaRPr lang="ru-RU" sz="1200" dirty="0">
              <a:latin typeface="Times New Roman" pitchFamily="18" charset="0"/>
            </a:endParaRPr>
          </a:p>
          <a:p>
            <a:pPr algn="just">
              <a:buFontTx/>
              <a:buNone/>
            </a:pPr>
            <a:endParaRPr lang="ru-RU" sz="1200" dirty="0">
              <a:latin typeface="Times New Roman" pitchFamily="18" charset="0"/>
            </a:endParaRP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3706594"/>
            <a:ext cx="309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476672" y="3816400"/>
            <a:ext cx="2735262" cy="321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1300" b="1" dirty="0">
                <a:solidFill>
                  <a:schemeClr val="tx2"/>
                </a:solidFill>
                <a:latin typeface="Times New Roman" pitchFamily="18" charset="0"/>
              </a:rPr>
              <a:t>Переплет книг актовых записей</a:t>
            </a:r>
            <a:br>
              <a:rPr lang="ru-RU" sz="1300" b="1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1300" b="1" dirty="0" smtClean="0">
                <a:solidFill>
                  <a:schemeClr val="tx2"/>
                </a:solidFill>
                <a:latin typeface="Times New Roman" pitchFamily="18" charset="0"/>
              </a:rPr>
              <a:t>в  2010- 2014 </a:t>
            </a:r>
            <a:r>
              <a:rPr lang="ru-RU" sz="1300" b="1" dirty="0">
                <a:solidFill>
                  <a:schemeClr val="tx2"/>
                </a:solidFill>
                <a:latin typeface="Times New Roman" pitchFamily="18" charset="0"/>
              </a:rPr>
              <a:t>гг.</a:t>
            </a:r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923925" y="994106"/>
            <a:ext cx="18415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ru-RU"/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0" y="3888408"/>
            <a:ext cx="566181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ru-RU" sz="1000" dirty="0" smtClean="0">
                <a:latin typeface="Times New Roman" pitchFamily="18" charset="0"/>
              </a:rPr>
              <a:t>Кол-во</a:t>
            </a:r>
            <a:endParaRPr lang="ru-RU" sz="1000" dirty="0"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9000" y="10009644"/>
            <a:ext cx="3571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800" dirty="0" smtClean="0"/>
              <a:t>19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19"/>
            <a:ext cx="6858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УПРАВЛЕНИЕ ЗАПИСИ АКТОВ ГРАЖДАНСКОГО СОСТОЯНИЯ КАБИНЕТА МИНИСТРОВ РЕСПУБЛИКИ ТАТАРСТАН</a:t>
            </a:r>
            <a:endParaRPr lang="ru-RU" sz="95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87246962"/>
              </p:ext>
            </p:extLst>
          </p:nvPr>
        </p:nvGraphicFramePr>
        <p:xfrm>
          <a:off x="-171400" y="6840736"/>
          <a:ext cx="503554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857628" y="6469866"/>
            <a:ext cx="2714644" cy="304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ru-RU" sz="1300" dirty="0">
                <a:latin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</a:rPr>
              <a:t>      Управление ЗАГС  Кабинета Министров Республики Татарстан осуществляет </a:t>
            </a:r>
            <a:r>
              <a:rPr lang="ru-RU" sz="1300" dirty="0">
                <a:latin typeface="Times New Roman" pitchFamily="18" charset="0"/>
              </a:rPr>
              <a:t>проставление штампа </a:t>
            </a:r>
            <a:r>
              <a:rPr lang="ru-RU" sz="1300" dirty="0" err="1">
                <a:latin typeface="Times New Roman" pitchFamily="18" charset="0"/>
              </a:rPr>
              <a:t>апостиль</a:t>
            </a:r>
            <a:r>
              <a:rPr lang="ru-RU" sz="1300" dirty="0">
                <a:latin typeface="Times New Roman" pitchFamily="18" charset="0"/>
              </a:rPr>
              <a:t> на документы граждан, выезжающих за пределы </a:t>
            </a:r>
            <a:r>
              <a:rPr lang="ru-RU" sz="1300" dirty="0" smtClean="0">
                <a:latin typeface="Times New Roman" pitchFamily="18" charset="0"/>
              </a:rPr>
              <a:t>России, </a:t>
            </a:r>
            <a:r>
              <a:rPr lang="ru-RU" sz="1300" dirty="0">
                <a:latin typeface="Times New Roman" pitchFamily="18" charset="0"/>
              </a:rPr>
              <a:t>в </a:t>
            </a:r>
            <a:r>
              <a:rPr lang="ru-RU" sz="1300" dirty="0" smtClean="0">
                <a:latin typeface="Times New Roman" pitchFamily="18" charset="0"/>
              </a:rPr>
              <a:t>государства </a:t>
            </a:r>
            <a:r>
              <a:rPr lang="ru-RU" sz="1300" dirty="0">
                <a:latin typeface="Times New Roman" pitchFamily="18" charset="0"/>
              </a:rPr>
              <a:t>– </a:t>
            </a:r>
            <a:r>
              <a:rPr lang="ru-RU" sz="1300" dirty="0" smtClean="0">
                <a:latin typeface="Times New Roman" pitchFamily="18" charset="0"/>
              </a:rPr>
              <a:t>участники </a:t>
            </a:r>
            <a:r>
              <a:rPr lang="ru-RU" sz="1300" dirty="0">
                <a:latin typeface="Times New Roman" pitchFamily="18" charset="0"/>
              </a:rPr>
              <a:t>Гаагской Конвенции 1961 г.     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1300" dirty="0" smtClean="0">
                <a:latin typeface="Times New Roman" pitchFamily="18" charset="0"/>
              </a:rPr>
              <a:t>      </a:t>
            </a:r>
            <a:r>
              <a:rPr lang="ru-RU" sz="1300" dirty="0" err="1" smtClean="0">
                <a:latin typeface="Times New Roman" pitchFamily="18" charset="0"/>
              </a:rPr>
              <a:t>Апостиль</a:t>
            </a:r>
            <a:r>
              <a:rPr lang="ru-RU" sz="1300" dirty="0" smtClean="0">
                <a:latin typeface="Times New Roman" pitchFamily="18" charset="0"/>
              </a:rPr>
              <a:t> удостоверяет подлинность подписи, качество, в котором выступило лицо, подписавшее документ, и подлинность печати или штампа, которыми он скреплен.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1300" dirty="0" smtClean="0">
                <a:latin typeface="Times New Roman" pitchFamily="18" charset="0"/>
              </a:rPr>
              <a:t>      В 2014 году </a:t>
            </a:r>
            <a:r>
              <a:rPr lang="ru-RU" sz="1300" dirty="0" err="1" smtClean="0">
                <a:latin typeface="Times New Roman" pitchFamily="18" charset="0"/>
              </a:rPr>
              <a:t>апостиль</a:t>
            </a:r>
            <a:r>
              <a:rPr lang="ru-RU" sz="1300" dirty="0" smtClean="0">
                <a:latin typeface="Times New Roman" pitchFamily="18" charset="0"/>
              </a:rPr>
              <a:t>  проставлен на 1014 документов, что на 36 меньше (3%) прошлого года.</a:t>
            </a:r>
          </a:p>
          <a:p>
            <a:pPr>
              <a:buNone/>
            </a:pPr>
            <a:endParaRPr lang="ru-RU" sz="800" dirty="0"/>
          </a:p>
        </p:txBody>
      </p:sp>
      <p:sp>
        <p:nvSpPr>
          <p:cNvPr id="19" name="TextBox 18"/>
          <p:cNvSpPr txBox="1"/>
          <p:nvPr/>
        </p:nvSpPr>
        <p:spPr>
          <a:xfrm>
            <a:off x="548680" y="6408688"/>
            <a:ext cx="3000396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Проставление штампа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апостиль</a:t>
            </a:r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в  2010 – 2014 гг.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548680" y="6984752"/>
            <a:ext cx="805029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ru-RU" sz="1000" dirty="0" smtClean="0">
                <a:latin typeface="Times New Roman" pitchFamily="18" charset="0"/>
              </a:rPr>
              <a:t>количество</a:t>
            </a:r>
            <a:endParaRPr lang="ru-RU" sz="10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>
          <a:xfrm>
            <a:off x="3645024" y="360016"/>
            <a:ext cx="3007987" cy="758957"/>
          </a:xfrm>
        </p:spPr>
        <p:txBody>
          <a:bodyPr/>
          <a:lstStyle/>
          <a:p>
            <a:r>
              <a:rPr lang="ru-RU" sz="1400" b="1" dirty="0" smtClean="0">
                <a:latin typeface="Times New Roman" pitchFamily="18" charset="0"/>
              </a:rPr>
              <a:t>Выдача повторных свидетельств </a:t>
            </a:r>
            <a:br>
              <a:rPr lang="ru-RU" sz="1400" b="1" dirty="0" smtClean="0">
                <a:latin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</a:rPr>
              <a:t>о государственной регистрации актов гражданского состояния</a:t>
            </a:r>
            <a:endParaRPr lang="ru-RU" sz="1400" b="1" dirty="0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3429000" y="1224112"/>
            <a:ext cx="3168352" cy="9721078"/>
          </a:xfrm>
        </p:spPr>
        <p:txBody>
          <a:bodyPr/>
          <a:lstStyle/>
          <a:p>
            <a:pPr marL="0"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200" dirty="0" smtClean="0">
                <a:latin typeface="Times New Roman" pitchFamily="18" charset="0"/>
              </a:rPr>
              <a:t>        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2008 году электронная база данных по регистрации актов гражданского состояния в Республике Татарстан содержала сведения, начиная с 1998 года и составляла 25% всего документального фонда архивных записей, а в настоящее время в электронную базу данных по регистрации актов гражданского состояния республики внесено 100 % всех записей актов гражданского состояния, хранящихся в документальных  фондах органов ЗАГС муниципальных районов и городских округов республики, за период с 1918 г. по настоящее время. </a:t>
            </a:r>
          </a:p>
          <a:p>
            <a:pPr marL="0"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В настоящее время большая часть запросов граждан по истребованию повторных свидетельств осуществляется в связи с утратой документов,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нечитаемости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текста и печати, а также в связи с составлением генеалогических древ.  </a:t>
            </a:r>
          </a:p>
          <a:p>
            <a:pPr marL="0"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Например, в 2008 году  органами ЗАГС муниципальных районов и городских округов гражданам было выдано 52851 повторное свидетельство о регистрации актов гражданского состояния, в 2010 году – 64476 документов, за 2014 год - 70089  повторных свидетельств о регистрации актов гражданского состояния. </a:t>
            </a:r>
          </a:p>
          <a:p>
            <a:pPr marL="0"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Таким образом, наличие электронной базы данных по регистрации актов гражданского состояния республики позволило улучшить качество исполнения поисковой работы по запросам граждан, в результате которой в прошедшем году  обнаружено на 32% актовых записей больше и, соответственно, выдано на 17238 повторных свидетельства о государственной регистрации актов гражданского состояния больше, чем шесть лет назад.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ts val="312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endParaRPr lang="ru-RU" sz="1400" dirty="0">
              <a:latin typeface="Times New Roman" pitchFamily="18" charset="0"/>
            </a:endParaRP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3706594"/>
            <a:ext cx="309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923925" y="994106"/>
            <a:ext cx="18415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ru-RU"/>
          </a:p>
        </p:txBody>
      </p:sp>
      <p:sp>
        <p:nvSpPr>
          <p:cNvPr id="65550" name="Rectangle 14"/>
          <p:cNvSpPr>
            <a:spLocks noChangeArrowheads="1"/>
          </p:cNvSpPr>
          <p:nvPr/>
        </p:nvSpPr>
        <p:spPr bwMode="auto">
          <a:xfrm>
            <a:off x="0" y="360016"/>
            <a:ext cx="3312368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buFontTx/>
              <a:buNone/>
            </a:pP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</a:rPr>
              <a:t>Динамика выдачи повторных свидетельств о государственной регистрации актов гражданского состояния органами ЗАГС Республики Татарстан</a:t>
            </a:r>
            <a:endParaRPr lang="ru-RU" sz="1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29000" y="10009644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800" dirty="0" smtClean="0"/>
              <a:t>20</a:t>
            </a:r>
            <a:endParaRPr lang="ru-RU" sz="8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19"/>
            <a:ext cx="6858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УПРАВЛЕНИЕ ЗАПИСИ АКТОВ ГРАЖДАНСКОГО СОСТОЯНИЯ КАБИНЕТА МИНИСТРОВ РЕСПУБЛИКИ ТАТАРСТАН</a:t>
            </a:r>
            <a:endParaRPr lang="ru-RU" sz="95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" name="Содержимое 23"/>
          <p:cNvGraphicFramePr>
            <a:graphicFrameLocks noGrp="1"/>
          </p:cNvGraphicFramePr>
          <p:nvPr>
            <p:ph sz="quarter" idx="1"/>
          </p:nvPr>
        </p:nvGraphicFramePr>
        <p:xfrm>
          <a:off x="0" y="1728168"/>
          <a:ext cx="3429000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3789040" y="216000"/>
            <a:ext cx="2889472" cy="918499"/>
          </a:xfrm>
        </p:spPr>
        <p:txBody>
          <a:bodyPr/>
          <a:lstStyle/>
          <a:p>
            <a:r>
              <a:rPr lang="ru-RU" sz="1400" b="1" dirty="0" smtClean="0">
                <a:latin typeface="Times New Roman" pitchFamily="18" charset="0"/>
              </a:rPr>
              <a:t>Районы и города  республики  с  </a:t>
            </a:r>
            <a:r>
              <a:rPr lang="ru-RU" sz="1400" b="1" dirty="0">
                <a:latin typeface="Times New Roman" pitchFamily="18" charset="0"/>
              </a:rPr>
              <a:t>максимальной </a:t>
            </a:r>
            <a:r>
              <a:rPr lang="ru-RU" sz="1400" b="1" dirty="0" smtClean="0">
                <a:latin typeface="Times New Roman" pitchFamily="18" charset="0"/>
              </a:rPr>
              <a:t>численностью регистрации рождения на 1 тыс. населения  республики в 2014 г.</a:t>
            </a:r>
            <a:endParaRPr lang="ru-RU" sz="1400" b="1" dirty="0">
              <a:latin typeface="Times New Roman" pitchFamily="18" charset="0"/>
            </a:endParaRPr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3429000" y="1152104"/>
            <a:ext cx="3240360" cy="8280920"/>
          </a:xfrm>
        </p:spPr>
        <p:txBody>
          <a:bodyPr/>
          <a:lstStyle/>
          <a:p>
            <a:pPr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200" dirty="0" smtClean="0">
                <a:latin typeface="Times New Roman" pitchFamily="18" charset="0"/>
              </a:rPr>
              <a:t>	</a:t>
            </a:r>
            <a:r>
              <a:rPr lang="ru-RU" sz="1400" dirty="0" smtClean="0">
                <a:latin typeface="Times New Roman" pitchFamily="18" charset="0"/>
              </a:rPr>
              <a:t>       В г. Казани государственная регистрация актов о рождении в сравнении с 2013 годом увеличилась на 6,6%, в                    г. Набережные Челны отмечено уменьшение на уровне 2,4%. В районах республики уменьшение числа регистрации актов о рождении составило 4,3%.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400" dirty="0" smtClean="0">
                <a:latin typeface="Times New Roman" pitchFamily="18" charset="0"/>
              </a:rPr>
              <a:t> 	       По итогам 2014 года в среднем в республике на 1000 человек населения пришлось 14,9 актов о рождении (15 – в 2013 году). В то же время, в г. Казани количество актов о рождении на 1000 человек населения составило 19,3; в                     г. Набережные Челны – 16,4; в районах республики – 12,1.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400" dirty="0" smtClean="0">
                <a:latin typeface="Times New Roman" pitchFamily="18" charset="0"/>
              </a:rPr>
              <a:t>	       Среди районов республики наивысшие показатели отмечены в: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400" dirty="0" smtClean="0">
                <a:latin typeface="Times New Roman" pitchFamily="18" charset="0"/>
              </a:rPr>
              <a:t>	- Альметьевском – 15,8;  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400" dirty="0" smtClean="0">
                <a:latin typeface="Times New Roman" pitchFamily="18" charset="0"/>
              </a:rPr>
              <a:t>	- </a:t>
            </a:r>
            <a:r>
              <a:rPr lang="ru-RU" sz="1400" dirty="0" err="1" smtClean="0">
                <a:latin typeface="Times New Roman" pitchFamily="18" charset="0"/>
              </a:rPr>
              <a:t>Тукаевском</a:t>
            </a:r>
            <a:r>
              <a:rPr lang="ru-RU" sz="1400" dirty="0" smtClean="0">
                <a:latin typeface="Times New Roman" pitchFamily="18" charset="0"/>
              </a:rPr>
              <a:t> – 15,4; 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400" dirty="0" smtClean="0">
                <a:latin typeface="Times New Roman" pitchFamily="18" charset="0"/>
              </a:rPr>
              <a:t>	- </a:t>
            </a:r>
            <a:r>
              <a:rPr lang="ru-RU" sz="1400" dirty="0" err="1" smtClean="0">
                <a:latin typeface="Times New Roman" pitchFamily="18" charset="0"/>
              </a:rPr>
              <a:t>Елабужском</a:t>
            </a:r>
            <a:r>
              <a:rPr lang="ru-RU" sz="1400" dirty="0" smtClean="0">
                <a:latin typeface="Times New Roman" pitchFamily="18" charset="0"/>
              </a:rPr>
              <a:t> – 15,1; 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400" dirty="0" smtClean="0">
                <a:latin typeface="Times New Roman" pitchFamily="18" charset="0"/>
              </a:rPr>
              <a:t>	- Нижнекамском – 14,4 актов.    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</a:rPr>
              <a:t>	       </a:t>
            </a:r>
          </a:p>
          <a:p>
            <a:pPr algn="just">
              <a:buNone/>
            </a:pPr>
            <a:endParaRPr lang="ru-RU" sz="1400" dirty="0" smtClean="0">
              <a:latin typeface="Times New Roman" pitchFamily="18" charset="0"/>
            </a:endParaRPr>
          </a:p>
          <a:p>
            <a:pPr algn="just">
              <a:buNone/>
            </a:pPr>
            <a:endParaRPr lang="ru-RU" sz="1400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lang="ru-RU" sz="1400" dirty="0" smtClean="0">
                <a:latin typeface="Times New Roman" pitchFamily="18" charset="0"/>
              </a:rPr>
              <a:t>	       </a:t>
            </a:r>
            <a:r>
              <a:rPr lang="ru-RU" sz="1400" kern="1200" dirty="0" smtClean="0">
                <a:latin typeface="Times New Roman" pitchFamily="18" charset="0"/>
                <a:cs typeface="Times New Roman" pitchFamily="18" charset="0"/>
              </a:rPr>
              <a:t>Наименьшие показатели регистрации актов о рождении на 1000 человек населения отмечены в следующих районах республики: - </a:t>
            </a:r>
            <a:r>
              <a:rPr lang="ru-RU" sz="1400" kern="1200" dirty="0" err="1" smtClean="0">
                <a:latin typeface="Times New Roman" pitchFamily="18" charset="0"/>
                <a:cs typeface="Times New Roman" pitchFamily="18" charset="0"/>
              </a:rPr>
              <a:t>Кайбицком</a:t>
            </a:r>
            <a:r>
              <a:rPr lang="ru-RU" sz="1400" kern="1200" dirty="0" smtClean="0">
                <a:latin typeface="Times New Roman" pitchFamily="18" charset="0"/>
                <a:cs typeface="Times New Roman" pitchFamily="18" charset="0"/>
              </a:rPr>
              <a:t> – 6,8; 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1400" kern="1200" dirty="0" smtClean="0">
                <a:latin typeface="Times New Roman" pitchFamily="18" charset="0"/>
                <a:cs typeface="Times New Roman" pitchFamily="18" charset="0"/>
              </a:rPr>
              <a:t>	- Рыбно-Слободском – 7,1; 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1400" kern="12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sz="1400" kern="1200" dirty="0" err="1" smtClean="0">
                <a:latin typeface="Times New Roman" pitchFamily="18" charset="0"/>
                <a:cs typeface="Times New Roman" pitchFamily="18" charset="0"/>
              </a:rPr>
              <a:t>Дрожжановском</a:t>
            </a:r>
            <a:r>
              <a:rPr lang="ru-RU" sz="1400" kern="1200" dirty="0" smtClean="0">
                <a:latin typeface="Times New Roman" pitchFamily="18" charset="0"/>
                <a:cs typeface="Times New Roman" pitchFamily="18" charset="0"/>
              </a:rPr>
              <a:t> – 7,3; 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1400" kern="12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sz="1400" kern="1200" dirty="0" err="1" smtClean="0">
                <a:latin typeface="Times New Roman" pitchFamily="18" charset="0"/>
                <a:cs typeface="Times New Roman" pitchFamily="18" charset="0"/>
              </a:rPr>
              <a:t>Апастовском</a:t>
            </a:r>
            <a:r>
              <a:rPr lang="ru-RU" sz="1400" kern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kern="1200" dirty="0" err="1" smtClean="0">
                <a:latin typeface="Times New Roman" pitchFamily="18" charset="0"/>
                <a:cs typeface="Times New Roman" pitchFamily="18" charset="0"/>
              </a:rPr>
              <a:t>Пестречинском</a:t>
            </a:r>
            <a:r>
              <a:rPr lang="ru-RU" sz="1400" kern="1200" dirty="0" smtClean="0">
                <a:latin typeface="Times New Roman" pitchFamily="18" charset="0"/>
                <a:cs typeface="Times New Roman" pitchFamily="18" charset="0"/>
              </a:rPr>
              <a:t> – 7,6;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1400" kern="1200" dirty="0" smtClean="0">
                <a:latin typeface="Times New Roman" pitchFamily="18" charset="0"/>
                <a:cs typeface="Times New Roman" pitchFamily="18" charset="0"/>
              </a:rPr>
              <a:t>-	- </a:t>
            </a:r>
            <a:r>
              <a:rPr lang="ru-RU" sz="1400" kern="1200" dirty="0" err="1" smtClean="0">
                <a:latin typeface="Times New Roman" pitchFamily="18" charset="0"/>
                <a:cs typeface="Times New Roman" pitchFamily="18" charset="0"/>
              </a:rPr>
              <a:t>Верхнеуслонском</a:t>
            </a:r>
            <a:r>
              <a:rPr lang="ru-RU" sz="1400" kern="1200" dirty="0" smtClean="0">
                <a:latin typeface="Times New Roman" pitchFamily="18" charset="0"/>
                <a:cs typeface="Times New Roman" pitchFamily="18" charset="0"/>
              </a:rPr>
              <a:t> – 7,8 актов.</a:t>
            </a:r>
            <a:endParaRPr lang="ru-RU" sz="1400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400" dirty="0" smtClean="0">
                <a:latin typeface="Times New Roman" pitchFamily="18" charset="0"/>
              </a:rPr>
              <a:t>	</a:t>
            </a:r>
          </a:p>
          <a:p>
            <a:pPr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200" dirty="0" smtClean="0">
                <a:latin typeface="Times New Roman" pitchFamily="18" charset="0"/>
              </a:rPr>
              <a:t>	</a:t>
            </a:r>
          </a:p>
          <a:p>
            <a:pPr algn="just">
              <a:lnSpc>
                <a:spcPct val="80000"/>
              </a:lnSpc>
              <a:spcBef>
                <a:spcPts val="0"/>
              </a:spcBef>
              <a:buNone/>
            </a:pPr>
            <a:endParaRPr lang="ru-RU" sz="1200" dirty="0" smtClean="0">
              <a:latin typeface="Times New Roman" pitchFamily="18" charset="0"/>
            </a:endParaRPr>
          </a:p>
          <a:p>
            <a:pPr algn="just">
              <a:spcBef>
                <a:spcPts val="0"/>
              </a:spcBef>
              <a:buFontTx/>
              <a:buNone/>
            </a:pPr>
            <a:r>
              <a:rPr lang="ru-RU" sz="1300" dirty="0" smtClean="0">
                <a:latin typeface="Times New Roman" pitchFamily="18" charset="0"/>
              </a:rPr>
              <a:t>	</a:t>
            </a:r>
            <a:endParaRPr lang="ru-RU" sz="1300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ru-RU" sz="1200" dirty="0"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7562" y="9825703"/>
            <a:ext cx="2857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ru-RU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3429000" y="10009644"/>
            <a:ext cx="2857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800" dirty="0" smtClean="0"/>
              <a:t>3</a:t>
            </a:r>
            <a:endParaRPr lang="ru-RU" sz="8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6858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УПРАВЛЕНИЕ ЗАПИСИ АКТОВ ГРАЖДАНСКОГО СОСТОЯНИЯ КАБИНЕТА МИНИСТРОВ РЕСПУБЛИКИ ТАТАРСТАН</a:t>
            </a:r>
            <a:endParaRPr lang="ru-RU" sz="9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04664" y="576040"/>
            <a:ext cx="3000396" cy="35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Регистрация рождения</a:t>
            </a:r>
            <a:r>
              <a:rPr kumimoji="0" lang="ru-RU" sz="1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 районам и городским округам РТ в 2014 г.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0" y="5976640"/>
          <a:ext cx="385762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8" y="1008088"/>
            <a:ext cx="85472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ts val="0"/>
              </a:spcBef>
              <a:buFontTx/>
              <a:buNone/>
            </a:pPr>
            <a:r>
              <a:rPr lang="ru-RU" sz="900" dirty="0" smtClean="0">
                <a:latin typeface="Times New Roman" pitchFamily="18" charset="0"/>
              </a:rPr>
              <a:t>Кол-во актов </a:t>
            </a:r>
          </a:p>
          <a:p>
            <a:pPr marL="342900" indent="-342900">
              <a:spcBef>
                <a:spcPts val="0"/>
              </a:spcBef>
              <a:buFontTx/>
              <a:buNone/>
            </a:pPr>
            <a:r>
              <a:rPr lang="ru-RU" sz="900" dirty="0" smtClean="0">
                <a:latin typeface="Times New Roman" pitchFamily="18" charset="0"/>
              </a:rPr>
              <a:t>о рождении</a:t>
            </a:r>
          </a:p>
        </p:txBody>
      </p:sp>
      <p:graphicFrame>
        <p:nvGraphicFramePr>
          <p:cNvPr id="19" name="Диаграмма 18"/>
          <p:cNvGraphicFramePr/>
          <p:nvPr/>
        </p:nvGraphicFramePr>
        <p:xfrm>
          <a:off x="0" y="1440136"/>
          <a:ext cx="385762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Диаграмма 19"/>
          <p:cNvGraphicFramePr/>
          <p:nvPr/>
        </p:nvGraphicFramePr>
        <p:xfrm>
          <a:off x="620688" y="6048648"/>
          <a:ext cx="331236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8" y="5616600"/>
            <a:ext cx="85472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ts val="0"/>
              </a:spcBef>
              <a:buFontTx/>
              <a:buNone/>
            </a:pPr>
            <a:r>
              <a:rPr lang="ru-RU" sz="900" dirty="0" smtClean="0">
                <a:latin typeface="Times New Roman" pitchFamily="18" charset="0"/>
              </a:rPr>
              <a:t>Кол-во актов </a:t>
            </a:r>
          </a:p>
          <a:p>
            <a:pPr marL="342900" indent="-342900">
              <a:spcBef>
                <a:spcPts val="0"/>
              </a:spcBef>
              <a:buFontTx/>
              <a:buNone/>
            </a:pPr>
            <a:r>
              <a:rPr lang="ru-RU" sz="900" dirty="0" smtClean="0">
                <a:latin typeface="Times New Roman" pitchFamily="18" charset="0"/>
              </a:rPr>
              <a:t>о рождении</a:t>
            </a: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404664" y="1872184"/>
          <a:ext cx="352839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0" y="936080"/>
          <a:ext cx="4464496" cy="8128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04664" y="3672384"/>
          <a:ext cx="4151384" cy="6013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Содержимое 3"/>
          <p:cNvSpPr txBox="1">
            <a:spLocks/>
          </p:cNvSpPr>
          <p:nvPr/>
        </p:nvSpPr>
        <p:spPr bwMode="auto">
          <a:xfrm>
            <a:off x="3905672" y="2016200"/>
            <a:ext cx="2952328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80000"/>
              </a:lnSpc>
              <a:spcBef>
                <a:spcPts val="312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  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Одним из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основных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социальных показателей является уровень естественного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прироста (убыли)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населения, т.е. разница между количеством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родившихся и умерших.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80000"/>
              </a:lnSpc>
              <a:spcBef>
                <a:spcPts val="312"/>
              </a:spcBef>
              <a:buNone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итогам 2014 года                 в Республике Татарстан зарегистрировано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57263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акта о рождении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47047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актов о смерти.</a:t>
            </a:r>
          </a:p>
          <a:p>
            <a:pPr marL="342900" lvl="0" indent="-342900" algn="just">
              <a:lnSpc>
                <a:spcPct val="80000"/>
              </a:lnSpc>
              <a:spcBef>
                <a:spcPts val="312"/>
              </a:spcBef>
              <a:buNone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      Так,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 2014 год количество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составленных актов о рождении превысило количество актов о смерти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10206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(57263 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против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47047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42900" lvl="0" indent="-342900" algn="just">
              <a:lnSpc>
                <a:spcPct val="80000"/>
              </a:lnSpc>
              <a:spcBef>
                <a:spcPts val="312"/>
              </a:spcBef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342900" indent="-342900" algn="just">
              <a:lnSpc>
                <a:spcPct val="80000"/>
              </a:lnSpc>
              <a:spcBef>
                <a:spcPts val="312"/>
              </a:spcBef>
              <a:buNone/>
              <a:defRPr/>
            </a:pP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 сожалению, в подавляющем большинстве городов и районов Республики Татарстан регистрация смерти превышает регистрацию рождения. Исключением по итогам 2014 года являются: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Альметьевский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Балтасинский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Елабужский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Нижнекамский,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Сабинский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Тукаевский муниципальные районы и городские округа Казань и Набережные Челны, в которых регистрация рождения превышает регистрацию смерти. </a:t>
            </a:r>
          </a:p>
          <a:p>
            <a:pPr marL="342900" indent="-342900" algn="just">
              <a:lnSpc>
                <a:spcPct val="80000"/>
              </a:lnSpc>
              <a:spcBef>
                <a:spcPts val="312"/>
              </a:spcBef>
              <a:buNone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80000"/>
              </a:lnSpc>
              <a:spcBef>
                <a:spcPts val="312"/>
              </a:spcBef>
              <a:buNone/>
              <a:defRPr/>
            </a:pPr>
            <a:endParaRPr kumimoji="0" lang="ru-RU" sz="1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80000"/>
              </a:lnSpc>
              <a:spcBef>
                <a:spcPts val="312"/>
              </a:spcBef>
              <a:buNone/>
              <a:defRPr/>
            </a:pP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	      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80000"/>
              </a:lnSpc>
              <a:spcBef>
                <a:spcPts val="312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10009644"/>
            <a:ext cx="3571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800" dirty="0" smtClean="0"/>
              <a:t>21</a:t>
            </a:r>
            <a:endParaRPr lang="ru-RU" sz="8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9"/>
            <a:ext cx="6858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УПРАВЛЕНИЕ ЗАПИСИ АКТОВ ГРАЖДАНСКОГО СОСТОЯНИЯ КАБИНЕТА МИНИСТРОВ РЕСПУБЛИКИ ТАТАРСТАН</a:t>
            </a:r>
            <a:endParaRPr lang="ru-RU" sz="9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980728" y="720056"/>
            <a:ext cx="5256584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Динамика регистрации рождения и смерти 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Республике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Татарстан 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2008 - 2014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29000" y="10009644"/>
            <a:ext cx="3571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800" dirty="0" smtClean="0"/>
              <a:t>22</a:t>
            </a:r>
            <a:endParaRPr lang="ru-RU" sz="8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6"/>
            <a:ext cx="6858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УПРАВЛЕНИЕ ЗАПИСИ АКТОВ ГРАЖДАНСКОГО СОСТОЯНИЯ КАБИНЕТА МИНИСТРОВ РЕСПУБЛИКИ ТАТАРСТАН</a:t>
            </a:r>
            <a:endParaRPr lang="ru-RU" sz="95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="" xmlns:p14="http://schemas.microsoft.com/office/powerpoint/2010/main" val="114343739"/>
              </p:ext>
            </p:extLst>
          </p:nvPr>
        </p:nvGraphicFramePr>
        <p:xfrm>
          <a:off x="188640" y="1728168"/>
          <a:ext cx="3960440" cy="2962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="" xmlns:p14="http://schemas.microsoft.com/office/powerpoint/2010/main" val="1173108872"/>
              </p:ext>
            </p:extLst>
          </p:nvPr>
        </p:nvGraphicFramePr>
        <p:xfrm>
          <a:off x="239761" y="5760616"/>
          <a:ext cx="388843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Содержимое 3"/>
          <p:cNvSpPr txBox="1">
            <a:spLocks/>
          </p:cNvSpPr>
          <p:nvPr/>
        </p:nvSpPr>
        <p:spPr bwMode="auto">
          <a:xfrm>
            <a:off x="4077072" y="908727"/>
            <a:ext cx="2520280" cy="8956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-342900" algn="just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-342900" algn="just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 algn="just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С 2010 г. 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еспублике Татарстан реализован сервис заблаговременного бронирования даты, времени и места бракосочетания, а также возможность оплаты государственной пошлины через портал государственных и муниципальных услуг Республики Татарстан (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http://uslugi.tatar.ru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indent="-342900" algn="just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lvl="0" indent="-342900" algn="just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Наибольшая популярность услуги среди граждан пришлась на июнь 2014 г. В этом месяце 93% заявлений на регистрацию брака были поданы в электронном виде.</a:t>
            </a:r>
          </a:p>
          <a:p>
            <a:pPr lvl="0" indent="-342900" algn="just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lvl="0" indent="-342900" algn="just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indent="-342900" algn="just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-342900" algn="just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-342900" algn="just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-342900" algn="just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-342900" algn="just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-342900" algn="just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-342900" algn="just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-342900" algn="just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-342900" algn="just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indent="-342900" algn="just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Электронная услуга позволила снизить традиционный ажиотаж «живых» очередей для подачи заявлений на заключение брака в летние месяцы.</a:t>
            </a:r>
          </a:p>
          <a:p>
            <a:pPr lvl="0" indent="-342900" algn="just">
              <a:spcBef>
                <a:spcPts val="0"/>
              </a:spcBef>
              <a:buNone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indent="-342900" algn="just">
              <a:spcBef>
                <a:spcPts val="0"/>
              </a:spcBef>
              <a:buNone/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indent="-342900" algn="just">
              <a:spcBef>
                <a:spcPts val="0"/>
              </a:spcBef>
              <a:buNone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-342900" algn="just">
              <a:spcBef>
                <a:spcPts val="0"/>
              </a:spcBef>
              <a:buNone/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indent="-342900" algn="just">
              <a:spcBef>
                <a:spcPts val="0"/>
              </a:spcBef>
              <a:buNone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-342900" algn="just">
              <a:spcBef>
                <a:spcPts val="0"/>
              </a:spcBef>
              <a:buNone/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indent="-342900" algn="just">
              <a:spcBef>
                <a:spcPts val="0"/>
              </a:spcBef>
              <a:buNone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-342900" algn="just">
              <a:spcBef>
                <a:spcPts val="0"/>
              </a:spcBef>
              <a:buNone/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indent="-342900" algn="just">
              <a:spcBef>
                <a:spcPts val="0"/>
              </a:spcBef>
              <a:buNone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908720" y="360016"/>
            <a:ext cx="4824536" cy="50405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spcBef>
                <a:spcPct val="20000"/>
              </a:spcBef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r>
              <a:rPr lang="ru-RU" sz="14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Электронные услуги ЗАГС Республики Татарстан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260648" y="5112544"/>
            <a:ext cx="3675509" cy="57606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spcBef>
                <a:spcPct val="20000"/>
              </a:spcBef>
              <a:buNone/>
              <a:defRPr/>
            </a:pPr>
            <a:r>
              <a:rPr lang="ru-RU" sz="11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Динамика</a:t>
            </a:r>
            <a:r>
              <a:rPr lang="ru-RU" sz="11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бракосочетаний</a:t>
            </a:r>
            <a:r>
              <a:rPr lang="ru-RU" sz="14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с бронированием времени и места регистрации заключения брака через </a:t>
            </a:r>
            <a:r>
              <a:rPr lang="ru-RU" sz="14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Интернет</a:t>
            </a:r>
            <a:endParaRPr lang="ru-RU" sz="1400" dirty="0" smtClean="0">
              <a:solidFill>
                <a:prstClr val="black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60648" y="1008088"/>
            <a:ext cx="3786190" cy="50405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spcBef>
                <a:spcPct val="20000"/>
              </a:spcBef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r>
              <a:rPr lang="ru-RU" sz="1100" dirty="0" smtClean="0">
                <a:solidFill>
                  <a:prstClr val="black"/>
                </a:solidFill>
                <a:effectLst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Доля бракосочетаний с бронированием через Интернет в 2014 году</a:t>
            </a:r>
          </a:p>
        </p:txBody>
      </p:sp>
    </p:spTree>
    <p:extLst>
      <p:ext uri="{BB962C8B-B14F-4D97-AF65-F5344CB8AC3E}">
        <p14:creationId xmlns="" xmlns:p14="http://schemas.microsoft.com/office/powerpoint/2010/main" val="96437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29000" y="10009644"/>
            <a:ext cx="3571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ru-RU" sz="800" dirty="0" smtClean="0">
                <a:solidFill>
                  <a:srgbClr val="000000"/>
                </a:solidFill>
              </a:rPr>
              <a:t>23</a:t>
            </a:r>
            <a:endParaRPr lang="ru-RU" sz="8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6"/>
            <a:ext cx="6858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u-RU" sz="9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УПРАВЛЕНИЕ ЗАПИСИ АКТОВ ГРАЖДАНСКОГО СОСТОЯНИЯ КАБИНЕТА МИНИСТРОВ РЕСПУБЛИКИ ТАТАРСТАН</a:t>
            </a:r>
            <a:endParaRPr lang="ru-RU" sz="95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одержимое 3"/>
          <p:cNvSpPr txBox="1">
            <a:spLocks/>
          </p:cNvSpPr>
          <p:nvPr/>
        </p:nvSpPr>
        <p:spPr bwMode="auto">
          <a:xfrm>
            <a:off x="3933056" y="504032"/>
            <a:ext cx="2730102" cy="950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-342900" algn="just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Также в 2014 г.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через Портал государственных и муниципальных услуг Республики Татарстан (</a:t>
            </a:r>
            <a:r>
              <a:rPr lang="en-US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http://uslugi.tatar.ru</a:t>
            </a: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стало возможным получить в электронном виде услуги по регистрации рождения и установления отцовства, регистрации смерти, расторжения брака, выдаче повторных свидетельств и справок и  других электронных услуг, предоставляемых органами ЗАГС.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-342900" algn="just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соответствии с государственной программой Российской Федерации «Юстиция», утвержденной Распоряжением Правительства Российской Федерации от 04.04.2013 №517-р, показатели (индикаторы)    предоставления государственных услуг в сфере государственной регистрации актов гражданского состояния в электронном виде (доля заявлений о государственной регистрации актов гражданского состояния и совершение иных юридически значимых действий, поступивших в электронном виде, к общему количеству поступивших заявлений) составляет: 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2013 г. – 40% 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2014 г. – 45% 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2015 г. – 50% 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2016 г. – 55% 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2017 г. – 60% 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2018-20 гг. – 70%.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По итогам 2014 г. показатель, установленный программой «Юстиция» в сфере ЗАГС в Республике Татарстан превысил на 7% и  составил 52%.</a:t>
            </a:r>
          </a:p>
          <a:p>
            <a:pPr indent="-342900" algn="just">
              <a:spcBef>
                <a:spcPts val="0"/>
              </a:spcBef>
              <a:buFontTx/>
              <a:buNone/>
              <a:defRPr/>
            </a:pPr>
            <a:endParaRPr 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just">
              <a:spcBef>
                <a:spcPts val="0"/>
              </a:spcBef>
              <a:buFontTx/>
              <a:buNone/>
              <a:defRPr/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just">
              <a:spcBef>
                <a:spcPts val="0"/>
              </a:spcBef>
              <a:buFontTx/>
              <a:buNone/>
              <a:defRPr/>
            </a:pP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just">
              <a:spcBef>
                <a:spcPts val="0"/>
              </a:spcBef>
              <a:buFontTx/>
              <a:buNone/>
              <a:defRPr/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just">
              <a:spcBef>
                <a:spcPts val="0"/>
              </a:spcBef>
              <a:buFontTx/>
              <a:buNone/>
              <a:defRPr/>
            </a:pP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just">
              <a:spcBef>
                <a:spcPts val="0"/>
              </a:spcBef>
              <a:buFontTx/>
              <a:buNone/>
              <a:defRPr/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just">
              <a:spcBef>
                <a:spcPts val="0"/>
              </a:spcBef>
              <a:buFontTx/>
              <a:buNone/>
              <a:defRPr/>
            </a:pP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just">
              <a:spcBef>
                <a:spcPts val="0"/>
              </a:spcBef>
              <a:buFontTx/>
              <a:buNone/>
              <a:defRPr/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-171400" y="288008"/>
            <a:ext cx="4248472" cy="60342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spcBef>
                <a:spcPct val="20000"/>
              </a:spcBef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r>
              <a:rPr lang="ru-RU" sz="12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Доля регистрации рождения и установления отцовства в 2014 году с бронированием через Интернет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16632" y="2808288"/>
            <a:ext cx="3786190" cy="50405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spcBef>
                <a:spcPct val="20000"/>
              </a:spcBef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r>
              <a:rPr lang="ru-RU" sz="1100" dirty="0" smtClean="0">
                <a:solidFill>
                  <a:prstClr val="black"/>
                </a:solidFill>
                <a:effectLst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Доля расторжения брака в 2014 году</a:t>
            </a:r>
          </a:p>
          <a:p>
            <a:pPr marL="182880" indent="0" algn="ctr">
              <a:spcBef>
                <a:spcPct val="20000"/>
              </a:spcBef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r>
              <a:rPr lang="ru-RU" sz="12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с бронированием через Интернет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0" y="5328568"/>
            <a:ext cx="3936159" cy="43204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spcBef>
                <a:spcPct val="20000"/>
              </a:spcBef>
              <a:buClr>
                <a:srgbClr val="2D2D8A">
                  <a:lumMod val="75000"/>
                </a:srgbClr>
              </a:buClr>
              <a:buFont typeface="Georgia" pitchFamily="18" charset="0"/>
              <a:buNone/>
              <a:defRPr/>
            </a:pPr>
            <a:r>
              <a:rPr lang="ru-RU" sz="120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Динамика регистрации смерти с бронированием через Интернет в 2014 году</a:t>
            </a: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="" xmlns:p14="http://schemas.microsoft.com/office/powerpoint/2010/main" val="1259630031"/>
              </p:ext>
            </p:extLst>
          </p:nvPr>
        </p:nvGraphicFramePr>
        <p:xfrm>
          <a:off x="0" y="864072"/>
          <a:ext cx="3927681" cy="1874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="" xmlns:p14="http://schemas.microsoft.com/office/powerpoint/2010/main" val="3550194894"/>
              </p:ext>
            </p:extLst>
          </p:nvPr>
        </p:nvGraphicFramePr>
        <p:xfrm>
          <a:off x="188640" y="3456360"/>
          <a:ext cx="3667033" cy="1913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="" xmlns:p14="http://schemas.microsoft.com/office/powerpoint/2010/main" val="3313856610"/>
              </p:ext>
            </p:extLst>
          </p:nvPr>
        </p:nvGraphicFramePr>
        <p:xfrm>
          <a:off x="188640" y="5976640"/>
          <a:ext cx="3811055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="" xmlns:p14="http://schemas.microsoft.com/office/powerpoint/2010/main" val="2023597988"/>
              </p:ext>
            </p:extLst>
          </p:nvPr>
        </p:nvGraphicFramePr>
        <p:xfrm>
          <a:off x="188640" y="8291404"/>
          <a:ext cx="3811055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-531440" y="7632824"/>
            <a:ext cx="4869160" cy="43204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spcBef>
                <a:spcPct val="20000"/>
              </a:spcBef>
              <a:buClr>
                <a:srgbClr val="2D2D8A">
                  <a:lumMod val="75000"/>
                </a:srgbClr>
              </a:buClr>
              <a:buFont typeface="Georgia" pitchFamily="18" charset="0"/>
              <a:buNone/>
              <a:defRPr/>
            </a:pPr>
            <a:r>
              <a:rPr lang="ru-RU" sz="110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Динамика выдачи повторных свидетельств (справок)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 бронированием через Интернет в 2014 году</a:t>
            </a:r>
          </a:p>
        </p:txBody>
      </p:sp>
    </p:spTree>
    <p:extLst>
      <p:ext uri="{BB962C8B-B14F-4D97-AF65-F5344CB8AC3E}">
        <p14:creationId xmlns="" xmlns:p14="http://schemas.microsoft.com/office/powerpoint/2010/main" val="25225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5" name="Rectangle 97"/>
          <p:cNvSpPr>
            <a:spLocks noChangeArrowheads="1"/>
          </p:cNvSpPr>
          <p:nvPr/>
        </p:nvSpPr>
        <p:spPr bwMode="auto">
          <a:xfrm>
            <a:off x="571480" y="5755497"/>
            <a:ext cx="219932" cy="8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sz="800" dirty="0" smtClean="0">
              <a:cs typeface="Times New Roman" pitchFamily="18" charset="0"/>
            </a:endParaRPr>
          </a:p>
          <a:p>
            <a:endParaRPr lang="ru-RU" sz="800" dirty="0" smtClean="0"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2158" name="Rectangle 110"/>
          <p:cNvSpPr>
            <a:spLocks noChangeArrowheads="1"/>
          </p:cNvSpPr>
          <p:nvPr/>
        </p:nvSpPr>
        <p:spPr bwMode="auto">
          <a:xfrm>
            <a:off x="1285860" y="1254904"/>
            <a:ext cx="4338432" cy="5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buNone/>
              <a:tabLst>
                <a:tab pos="2124075" algn="ctr"/>
                <a:tab pos="4248150" algn="r"/>
              </a:tabLst>
            </a:pPr>
            <a:r>
              <a:rPr lang="ru-RU" sz="1400" b="1" dirty="0"/>
              <a:t>ОСНОВНЫЕ СТАТИСТИЧЕСКИЕ ПОКАЗАТЕЛИ </a:t>
            </a:r>
            <a:endParaRPr lang="ru-RU" sz="1400" dirty="0"/>
          </a:p>
          <a:p>
            <a:pPr algn="ctr">
              <a:buNone/>
              <a:tabLst>
                <a:tab pos="2124075" algn="ctr"/>
                <a:tab pos="4248150" algn="r"/>
              </a:tabLst>
            </a:pPr>
            <a:r>
              <a:rPr lang="ru-RU" sz="1400" dirty="0"/>
              <a:t>работы органов ЗАГС Республики </a:t>
            </a:r>
            <a:r>
              <a:rPr lang="ru-RU" sz="1400" dirty="0" smtClean="0"/>
              <a:t>Татарстан</a:t>
            </a:r>
            <a:endParaRPr lang="ru-RU" sz="1400" dirty="0"/>
          </a:p>
        </p:txBody>
      </p:sp>
      <p:graphicFrame>
        <p:nvGraphicFramePr>
          <p:cNvPr id="2255" name="Group 20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18090939"/>
              </p:ext>
            </p:extLst>
          </p:nvPr>
        </p:nvGraphicFramePr>
        <p:xfrm>
          <a:off x="116632" y="1897835"/>
          <a:ext cx="6480721" cy="5995700"/>
        </p:xfrm>
        <a:graphic>
          <a:graphicData uri="http://schemas.openxmlformats.org/drawingml/2006/table">
            <a:tbl>
              <a:tblPr/>
              <a:tblGrid>
                <a:gridCol w="504056"/>
                <a:gridCol w="720080"/>
                <a:gridCol w="576064"/>
                <a:gridCol w="576064"/>
                <a:gridCol w="648072"/>
                <a:gridCol w="648072"/>
                <a:gridCol w="648072"/>
                <a:gridCol w="576064"/>
                <a:gridCol w="648072"/>
                <a:gridCol w="936105"/>
              </a:tblGrid>
              <a:tr h="10166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51125" marB="511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Рождение</a:t>
                      </a:r>
                    </a:p>
                  </a:txBody>
                  <a:tcPr marT="51125" marB="511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Брак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51125" marB="511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Развод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51125" marB="511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Смерть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51125" marB="511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Усыновление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51125" marB="511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Установление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отцовства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51125" marB="511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имени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51125" marB="511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Общее кол-во актов</a:t>
                      </a:r>
                    </a:p>
                  </a:txBody>
                  <a:tcPr marT="51125" marB="511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Разница между количеством актов о рождении и смерти </a:t>
                      </a:r>
                    </a:p>
                  </a:txBody>
                  <a:tcPr marT="51125" marB="511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0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1999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51125" marB="511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65296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69319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70092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68325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63247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56493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51068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44589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41871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42286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39644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38349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37742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37563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35378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35606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36151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38603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39472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39523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37613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37787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41239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44926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47143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49512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51391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56005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57214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57263</a:t>
                      </a:r>
                    </a:p>
                  </a:txBody>
                  <a:tcPr marT="51125" marB="511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37171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38197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39020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37514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36614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34441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31872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27091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28533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26954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26197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21631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23357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20352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21544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21480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24138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25139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26471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24350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26969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27997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32795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29497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29392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31435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36103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33172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33580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32547</a:t>
                      </a:r>
                    </a:p>
                  </a:txBody>
                  <a:tcPr marT="51125" marB="511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11893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11839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11482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11643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10797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13225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14798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14976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14536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12051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12280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11108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11394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12820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15921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21020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17867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12842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14279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15245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15671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14669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13960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14 750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15457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15696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15106</a:t>
                      </a:r>
                    </a:p>
                  </a:txBody>
                  <a:tcPr marT="51125" marB="511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84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84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32897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84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34204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84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34645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84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34932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84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36474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84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37336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84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38290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84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44178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84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48575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84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48432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84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45812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84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46332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84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45220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84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46638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84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49637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84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50050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84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51681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84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52637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84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51440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84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52030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84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49277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84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48961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84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49250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84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48073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84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49909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84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47138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84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46579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84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46438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84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47047</a:t>
                      </a:r>
                    </a:p>
                  </a:txBody>
                  <a:tcPr marT="51125" marB="511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399</a:t>
                      </a:r>
                    </a:p>
                  </a:txBody>
                  <a:tcPr marT="51125" marB="511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2492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2856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2999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2448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2631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2767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2726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2689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2863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3114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3931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4563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6599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7171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7083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6799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6415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6657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6789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6815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6949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6965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7414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7701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7345</a:t>
                      </a:r>
                    </a:p>
                  </a:txBody>
                  <a:tcPr marT="51125" marB="511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2578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2667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2436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1819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2076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1875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1878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2076</a:t>
                      </a:r>
                    </a:p>
                  </a:txBody>
                  <a:tcPr marT="51125" marB="511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152 840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156 182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159 005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156 339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150 047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142 050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135 655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126 818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133 193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136 817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132 791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121 750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123 784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118 344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119 689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125 092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132 927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146 134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146 746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138 180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139 693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138 915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147 425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148 740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148 815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154 102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158 652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161 021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163 070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161783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51125" marB="511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+30 285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+36 422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+ 35 888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+33 680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+28 315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+ 20 019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+13732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+6 299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-2 307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-6 285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-8 788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-7 463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-8 590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-7 657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-11 260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-14 031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-13 899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-13 078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-13 165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-11 917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-14 470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-11 096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-7 722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-4 324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-930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-397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+ 4 253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+9 426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+ 10 776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+ 10216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51125" marB="511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71876" y="10009644"/>
            <a:ext cx="3571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800" dirty="0" smtClean="0"/>
              <a:t>24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9"/>
            <a:ext cx="6858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УПРАВЛЕНИЕ ЗАПИСИ АКТОВ ГРАЖДАНСКОГО СОСТОЯНИЯ КАБИНЕТА МИНИСТРОВ РЕСПУБЛИКИ ТАТАРСТАН</a:t>
            </a:r>
            <a:endParaRPr lang="ru-RU" sz="95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876" y="10009644"/>
            <a:ext cx="3571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800" dirty="0" smtClean="0"/>
              <a:t>25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9"/>
            <a:ext cx="6858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УПРАВЛЕНИЕ ЗАПИСИ АКТОВ ГРАЖДАНСКОГО СОСТОЯНИЯ КАБИНЕТА МИНИСТРОВ РЕСПУБЛИКИ ТАТАРСТАН</a:t>
            </a:r>
            <a:endParaRPr lang="ru-RU" sz="9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Vit\Desktop\Копия Статотчет 2014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8" y="328744"/>
            <a:ext cx="6710884" cy="96496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2534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5" name="Rectangle 97"/>
          <p:cNvSpPr>
            <a:spLocks noChangeArrowheads="1"/>
          </p:cNvSpPr>
          <p:nvPr/>
        </p:nvSpPr>
        <p:spPr bwMode="auto">
          <a:xfrm>
            <a:off x="571480" y="5755497"/>
            <a:ext cx="219932" cy="8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sz="800" dirty="0" smtClean="0">
              <a:cs typeface="Times New Roman" pitchFamily="18" charset="0"/>
            </a:endParaRPr>
          </a:p>
          <a:p>
            <a:endParaRPr lang="ru-RU" sz="800" dirty="0" smtClean="0"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3016" y="10009644"/>
            <a:ext cx="3571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800" dirty="0" smtClean="0"/>
              <a:t>26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9"/>
            <a:ext cx="6858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УПРАВЛЕНИЕ ЗАПИСИ АКТОВ ГРАЖДАНСКОГО СОСТОЯНИЯ КАБИНЕТА МИНИСТРОВ РЕСПУБЛИКИ ТАТАРСТАН</a:t>
            </a:r>
            <a:endParaRPr lang="ru-RU" sz="9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Vit\Desktop\Копия 12 месяцев 2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58" y="249961"/>
            <a:ext cx="6619883" cy="97500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1638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29000" y="10009644"/>
            <a:ext cx="3571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800" dirty="0" smtClean="0"/>
              <a:t>28</a:t>
            </a:r>
            <a:endParaRPr lang="ru-RU" sz="8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6"/>
            <a:ext cx="6858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УПРАВЛЕНИЕ ЗАПИСИ АКТОВ ГРАЖДАНСКОГО СОСТОЯНИЯ КАБИНЕТА МИНИСТРОВ РЕСПУБЛИКИ ТАТАРСТАН</a:t>
            </a:r>
            <a:endParaRPr lang="ru-RU" sz="9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BOX\ZRR\Для Земфиры\Открытый Татарста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17" y="410970"/>
            <a:ext cx="6110163" cy="9404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6437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876" y="10009644"/>
            <a:ext cx="3571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800" dirty="0" smtClean="0"/>
              <a:t>27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9"/>
            <a:ext cx="6858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УПРАВЛЕНИЕ ЗАПИСИ АКТОВ ГРАЖДАНСКОГО СОСТОЯНИЯ КАБИНЕТА МИНИСТРОВ РЕСПУБЛИКИ ТАТАРСТАН</a:t>
            </a:r>
            <a:endParaRPr lang="ru-RU" sz="9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esktop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1136667" y="1640701"/>
            <a:ext cx="9131337" cy="68580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8253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4005064" y="576040"/>
            <a:ext cx="2516876" cy="676345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Структура новорожденных </a:t>
            </a:r>
            <a:endParaRPr lang="ru-RU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Object 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-171400" y="5904632"/>
          <a:ext cx="4104456" cy="3544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063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3356992" y="1008088"/>
            <a:ext cx="3365629" cy="8064896"/>
          </a:xfrm>
        </p:spPr>
        <p:txBody>
          <a:bodyPr/>
          <a:lstStyle/>
          <a:p>
            <a:pPr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en-US" sz="2400" dirty="0" smtClean="0">
                <a:latin typeface="Times New Roman" pitchFamily="18" charset="0"/>
              </a:rPr>
              <a:t>    </a:t>
            </a:r>
            <a:r>
              <a:rPr lang="ru-RU" sz="2400" dirty="0" smtClean="0">
                <a:latin typeface="Times New Roman" pitchFamily="18" charset="0"/>
              </a:rPr>
              <a:t>    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2400" dirty="0" smtClean="0">
                <a:latin typeface="Times New Roman" pitchFamily="18" charset="0"/>
              </a:rPr>
              <a:t>	     </a:t>
            </a:r>
            <a:r>
              <a:rPr lang="ru-RU" sz="1400" dirty="0" smtClean="0">
                <a:latin typeface="Times New Roman" pitchFamily="18" charset="0"/>
              </a:rPr>
              <a:t>Немаловажным показателем социальной жизни семьи является рождение вторых и последующих детей в семье, что дает обществу и государству стабилизацию численности населения и перспективы дальнейшего развития. 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400" dirty="0" smtClean="0">
                <a:latin typeface="Times New Roman" pitchFamily="18" charset="0"/>
              </a:rPr>
              <a:t>	       С 2006 года государством принимаются целенаправленные меры, направленные на повышение рождаемости: развиваются различные программы по поддержке молодых семей, реализуется программа материнского (семейного) капитала в случаях рождения вторых, третьих или последующих детей. 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400" dirty="0" smtClean="0">
                <a:latin typeface="Times New Roman" pitchFamily="18" charset="0"/>
              </a:rPr>
              <a:t>	       По итогам 2014 года в республике 25535 детей (44,6%) являются  первенцами, 23406 (40,9%) – вторыми детьми, 6549 (11,5%) – третьими, 1773 (3%) – четвертыми и более. 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400" dirty="0" smtClean="0">
                <a:latin typeface="Times New Roman" pitchFamily="18" charset="0"/>
              </a:rPr>
              <a:t>	      Необходимо отметить, что за последние годы наблюдается рост числа рождений вторых и последующих детей.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	        Таким образом, в структуре рождаемости, в сравнении с прошлым годом, рождение вторых и последующих детей увеличилось на 3% (29854 - в 2012 году; 30790 - в 2013 году; 31728 – в 2014 году).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	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400" dirty="0">
                <a:latin typeface="Times New Roman" pitchFamily="18" charset="0"/>
              </a:rPr>
              <a:t>	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404664" y="720056"/>
            <a:ext cx="2699137" cy="5509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FontTx/>
              <a:buNone/>
            </a:pPr>
            <a:r>
              <a:rPr lang="ru-RU" sz="1300" b="1" dirty="0">
                <a:latin typeface="Times New Roman" pitchFamily="18" charset="0"/>
              </a:rPr>
              <a:t>Количество </a:t>
            </a:r>
            <a:r>
              <a:rPr lang="ru-RU" sz="1300" b="1" dirty="0" smtClean="0">
                <a:latin typeface="Times New Roman" pitchFamily="18" charset="0"/>
              </a:rPr>
              <a:t> рождений 1-х </a:t>
            </a:r>
          </a:p>
          <a:p>
            <a:pPr marL="342900" indent="-342900" algn="ctr">
              <a:buFontTx/>
              <a:buNone/>
            </a:pPr>
            <a:r>
              <a:rPr lang="ru-RU" sz="1300" b="1" dirty="0" smtClean="0">
                <a:latin typeface="Times New Roman" pitchFamily="18" charset="0"/>
              </a:rPr>
              <a:t>и </a:t>
            </a:r>
            <a:r>
              <a:rPr lang="ru-RU" sz="1300" b="1" dirty="0">
                <a:latin typeface="Times New Roman" pitchFamily="18" charset="0"/>
              </a:rPr>
              <a:t>последующих </a:t>
            </a:r>
            <a:r>
              <a:rPr lang="ru-RU" sz="1300" b="1" dirty="0" smtClean="0">
                <a:latin typeface="Times New Roman" pitchFamily="18" charset="0"/>
              </a:rPr>
              <a:t>детей в 2007 </a:t>
            </a:r>
            <a:r>
              <a:rPr lang="ru-RU" sz="1400" b="1" dirty="0">
                <a:latin typeface="Times New Roman" pitchFamily="18" charset="0"/>
              </a:rPr>
              <a:t>году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7562" y="9825703"/>
            <a:ext cx="2857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ru-RU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3429000" y="10009644"/>
            <a:ext cx="2857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800" dirty="0" smtClean="0"/>
              <a:t>4</a:t>
            </a:r>
            <a:endParaRPr lang="ru-RU" sz="800" dirty="0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260648" y="5688608"/>
            <a:ext cx="2665025" cy="5324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FontTx/>
              <a:buNone/>
            </a:pPr>
            <a:r>
              <a:rPr lang="ru-RU" sz="1300" b="1" dirty="0">
                <a:latin typeface="Times New Roman" pitchFamily="18" charset="0"/>
              </a:rPr>
              <a:t>Количество </a:t>
            </a:r>
            <a:r>
              <a:rPr lang="ru-RU" sz="1300" b="1" dirty="0" smtClean="0">
                <a:latin typeface="Times New Roman" pitchFamily="18" charset="0"/>
              </a:rPr>
              <a:t> рождений 1-х </a:t>
            </a:r>
          </a:p>
          <a:p>
            <a:pPr marL="342900" indent="-342900" algn="ctr">
              <a:buFontTx/>
              <a:buNone/>
            </a:pPr>
            <a:r>
              <a:rPr lang="ru-RU" sz="1300" b="1" dirty="0" smtClean="0">
                <a:latin typeface="Times New Roman" pitchFamily="18" charset="0"/>
              </a:rPr>
              <a:t>и </a:t>
            </a:r>
            <a:r>
              <a:rPr lang="ru-RU" sz="1300" b="1" dirty="0">
                <a:latin typeface="Times New Roman" pitchFamily="18" charset="0"/>
              </a:rPr>
              <a:t>последующих </a:t>
            </a:r>
            <a:r>
              <a:rPr lang="ru-RU" sz="1300" b="1" dirty="0" smtClean="0">
                <a:latin typeface="Times New Roman" pitchFamily="18" charset="0"/>
              </a:rPr>
              <a:t>детей в 2014 </a:t>
            </a:r>
            <a:r>
              <a:rPr lang="ru-RU" sz="1300" b="1" dirty="0">
                <a:latin typeface="Times New Roman" pitchFamily="18" charset="0"/>
              </a:rPr>
              <a:t>году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19"/>
            <a:ext cx="6858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УПРАВЛЕНИЕ ЗАПИСИ АКТОВ ГРАЖДАНСКОГО СОСТОЯНИЯ КАБИНЕТА МИНИСТРОВ РЕСПУБЛИКИ ТАТАРСТАН</a:t>
            </a:r>
            <a:endParaRPr lang="ru-RU" sz="95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01300652"/>
              </p:ext>
            </p:extLst>
          </p:nvPr>
        </p:nvGraphicFramePr>
        <p:xfrm>
          <a:off x="-171400" y="1512144"/>
          <a:ext cx="4226574" cy="3135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11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-675456" y="4225171"/>
          <a:ext cx="4680520" cy="3096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111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2852936" y="1008088"/>
            <a:ext cx="3672408" cy="8729928"/>
          </a:xfrm>
        </p:spPr>
        <p:txBody>
          <a:bodyPr/>
          <a:lstStyle/>
          <a:p>
            <a:pPr marL="342000"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200" dirty="0" smtClean="0">
                <a:latin typeface="Times New Roman" pitchFamily="18" charset="0"/>
              </a:rPr>
              <a:t>	       </a:t>
            </a:r>
            <a:r>
              <a:rPr lang="ru-RU" sz="1400" dirty="0" smtClean="0">
                <a:latin typeface="Times New Roman" pitchFamily="18" charset="0"/>
              </a:rPr>
              <a:t>Распределение рождения 1-х и последующих детей по республике неравномерно:</a:t>
            </a:r>
            <a:r>
              <a:rPr lang="ru-RU" sz="1400" b="1" dirty="0" smtClean="0">
                <a:latin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</a:rPr>
              <a:t>в муниципальных районах республики доля рождения третьих и последующих детей намного выше, чем в городских округах.</a:t>
            </a:r>
          </a:p>
          <a:p>
            <a:pPr marL="342000"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	     Так, в </a:t>
            </a:r>
            <a:r>
              <a:rPr lang="ru-RU" sz="1400" dirty="0" err="1" smtClean="0">
                <a:latin typeface="Times New Roman" pitchFamily="18" charset="0"/>
              </a:rPr>
              <a:t>Кайбицком</a:t>
            </a:r>
            <a:r>
              <a:rPr lang="ru-RU" sz="1400" dirty="0" smtClean="0">
                <a:latin typeface="Times New Roman" pitchFamily="18" charset="0"/>
              </a:rPr>
              <a:t> муниципальном районе 40% новорожденных составляют  третьи и более дети; </a:t>
            </a:r>
          </a:p>
          <a:p>
            <a:pPr marL="342000" algn="just">
              <a:lnSpc>
                <a:spcPct val="70000"/>
              </a:lnSpc>
              <a:spcBef>
                <a:spcPts val="312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	в </a:t>
            </a:r>
            <a:r>
              <a:rPr lang="ru-RU" sz="1400" dirty="0" err="1" smtClean="0">
                <a:latin typeface="Times New Roman" pitchFamily="18" charset="0"/>
              </a:rPr>
              <a:t>Аксубаевском</a:t>
            </a:r>
            <a:r>
              <a:rPr lang="ru-RU" sz="1400" dirty="0" smtClean="0">
                <a:latin typeface="Times New Roman" pitchFamily="18" charset="0"/>
              </a:rPr>
              <a:t> – 32,5%;</a:t>
            </a:r>
          </a:p>
          <a:p>
            <a:pPr marL="342000" algn="just">
              <a:lnSpc>
                <a:spcPct val="70000"/>
              </a:lnSpc>
              <a:spcBef>
                <a:spcPts val="312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	в </a:t>
            </a:r>
            <a:r>
              <a:rPr lang="ru-RU" sz="1400" dirty="0" err="1" smtClean="0">
                <a:latin typeface="Times New Roman" pitchFamily="18" charset="0"/>
              </a:rPr>
              <a:t>Дрожжановском</a:t>
            </a:r>
            <a:r>
              <a:rPr lang="ru-RU" sz="1400" dirty="0" smtClean="0">
                <a:latin typeface="Times New Roman" pitchFamily="18" charset="0"/>
              </a:rPr>
              <a:t> – 31,6%;</a:t>
            </a:r>
          </a:p>
          <a:p>
            <a:pPr marL="342000" algn="just">
              <a:lnSpc>
                <a:spcPct val="70000"/>
              </a:lnSpc>
              <a:spcBef>
                <a:spcPts val="312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	в Спасском – 30,4%;</a:t>
            </a:r>
          </a:p>
          <a:p>
            <a:pPr marL="342000" algn="just">
              <a:lnSpc>
                <a:spcPct val="70000"/>
              </a:lnSpc>
              <a:spcBef>
                <a:spcPts val="312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	в </a:t>
            </a:r>
            <a:r>
              <a:rPr lang="ru-RU" sz="1400" dirty="0" err="1" smtClean="0">
                <a:latin typeface="Times New Roman" pitchFamily="18" charset="0"/>
              </a:rPr>
              <a:t>Тюлячинском</a:t>
            </a:r>
            <a:r>
              <a:rPr lang="ru-RU" sz="1400" dirty="0" smtClean="0">
                <a:latin typeface="Times New Roman" pitchFamily="18" charset="0"/>
              </a:rPr>
              <a:t> – 29%.</a:t>
            </a:r>
          </a:p>
          <a:p>
            <a:pPr marL="342000"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	       Следует отметить, что в этих районах и в прошлом году отмечался высокий, по сравнению с другими муниципальными районами республики, процент многодетных семей.</a:t>
            </a:r>
          </a:p>
          <a:p>
            <a:pPr marL="342000"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		        </a:t>
            </a:r>
          </a:p>
          <a:p>
            <a:pPr marL="342000"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endParaRPr lang="ru-RU" sz="1400" dirty="0" smtClean="0">
              <a:latin typeface="Times New Roman" pitchFamily="18" charset="0"/>
            </a:endParaRPr>
          </a:p>
          <a:p>
            <a:pPr marL="342000"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	       Для г. Набережные Челны по итогам 2014 года в структуре новорожденных характерно увеличилось число рождений третьих и последующих детей – на 8% (в 2014 году – 1035, в 2013 - 959; в 2012 году - 844). </a:t>
            </a:r>
          </a:p>
          <a:p>
            <a:pPr marL="342000"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	       Доля первенцев – выше общереспубликанского показателя.</a:t>
            </a:r>
            <a:endParaRPr lang="ru-RU" sz="1400" b="1" dirty="0" smtClean="0">
              <a:latin typeface="Times New Roman" pitchFamily="18" charset="0"/>
            </a:endParaRPr>
          </a:p>
          <a:p>
            <a:pPr marL="342000"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endParaRPr lang="ru-RU" sz="1400" b="1" dirty="0" smtClean="0">
              <a:latin typeface="Times New Roman" pitchFamily="18" charset="0"/>
            </a:endParaRPr>
          </a:p>
          <a:p>
            <a:pPr marL="342000"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endParaRPr lang="ru-RU" sz="1400" b="1" dirty="0" smtClean="0">
              <a:latin typeface="Times New Roman" pitchFamily="18" charset="0"/>
            </a:endParaRPr>
          </a:p>
          <a:p>
            <a:pPr marL="342000"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400" b="1" dirty="0" smtClean="0">
                <a:latin typeface="Times New Roman" pitchFamily="18" charset="0"/>
              </a:rPr>
              <a:t>	       </a:t>
            </a:r>
            <a:r>
              <a:rPr lang="ru-RU" sz="1400" dirty="0" smtClean="0">
                <a:latin typeface="Times New Roman" pitchFamily="18" charset="0"/>
              </a:rPr>
              <a:t>В г. Казани по итогам 2014 года отмечен рост рождения вторых детей в семьях на 10% (в 2014 году – 8983, в 2013 году – 8126; в 2012 году – 7652; в 2011 году - 6621), третьих – на 16% (в 2014 году – 2025; в 2013 году – 1740; в 2012 году – 1486; в 2011 году – 1188). Количество рождений четвертых и более детей увеличилось на 38% (в 2014 году – 472, в 2013 году – 341; в 2012 году – 356; в 2011 году –  277).</a:t>
            </a:r>
          </a:p>
          <a:p>
            <a:pPr marL="342000"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	       Доля  регистрации рождения  первенцев  в  семьях в г. Казани по итогам 2014 года увеличилась на 1,3% и составила 50% (11467). Данный показатель выше республиканского, который составил 44,6%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endParaRPr lang="ru-RU" sz="1200" dirty="0">
              <a:latin typeface="Times New Roman" pitchFamily="18" charset="0"/>
            </a:endParaRPr>
          </a:p>
        </p:txBody>
      </p:sp>
      <p:graphicFrame>
        <p:nvGraphicFramePr>
          <p:cNvPr id="11" name="Object 8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0" y="1039959"/>
          <a:ext cx="3076302" cy="3003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7114" name="Rectangle 10"/>
          <p:cNvSpPr>
            <a:spLocks noGrp="1" noChangeArrowheads="1"/>
          </p:cNvSpPr>
          <p:nvPr>
            <p:ph type="title"/>
          </p:nvPr>
        </p:nvSpPr>
        <p:spPr>
          <a:xfrm>
            <a:off x="3429000" y="576040"/>
            <a:ext cx="2928958" cy="355038"/>
          </a:xfrm>
          <a:noFill/>
          <a:ln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1400" b="1" dirty="0" smtClean="0">
                <a:latin typeface="Times New Roman" pitchFamily="18" charset="0"/>
              </a:rPr>
              <a:t>	Показатель распределения</a:t>
            </a:r>
            <a:br>
              <a:rPr lang="ru-RU" sz="1400" b="1" dirty="0" smtClean="0">
                <a:latin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</a:rPr>
              <a:t>регистрации рождения 1-х и последующих детей в 2014 г.</a:t>
            </a:r>
            <a:r>
              <a:rPr lang="en-US" sz="1400" b="1" dirty="0" smtClean="0">
                <a:latin typeface="Times New Roman" pitchFamily="18" charset="0"/>
              </a:rPr>
              <a:t/>
            </a:r>
            <a:br>
              <a:rPr lang="en-US" sz="1400" b="1" dirty="0" smtClean="0">
                <a:latin typeface="Times New Roman" pitchFamily="18" charset="0"/>
              </a:rPr>
            </a:br>
            <a:endParaRPr lang="ru-RU" sz="1400" b="1" dirty="0">
              <a:latin typeface="Times New Roman" pitchFamily="18" charset="0"/>
            </a:endParaRPr>
          </a:p>
        </p:txBody>
      </p:sp>
      <p:graphicFrame>
        <p:nvGraphicFramePr>
          <p:cNvPr id="12" name="Object 23"/>
          <p:cNvGraphicFramePr>
            <a:graphicFrameLocks noChangeAspect="1"/>
          </p:cNvGraphicFramePr>
          <p:nvPr/>
        </p:nvGraphicFramePr>
        <p:xfrm>
          <a:off x="-387416" y="7056762"/>
          <a:ext cx="4129513" cy="3499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7130" name="Rectangle 26"/>
          <p:cNvSpPr>
            <a:spLocks noChangeArrowheads="1"/>
          </p:cNvSpPr>
          <p:nvPr/>
        </p:nvSpPr>
        <p:spPr bwMode="auto">
          <a:xfrm>
            <a:off x="-531440" y="7128768"/>
            <a:ext cx="208915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buFontTx/>
              <a:buNone/>
            </a:pP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</a:rPr>
              <a:t> г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</a:rPr>
              <a:t>. Казань</a:t>
            </a:r>
          </a:p>
        </p:txBody>
      </p:sp>
      <p:sp>
        <p:nvSpPr>
          <p:cNvPr id="47131" name="Rectangle 27"/>
          <p:cNvSpPr>
            <a:spLocks noChangeArrowheads="1"/>
          </p:cNvSpPr>
          <p:nvPr/>
        </p:nvSpPr>
        <p:spPr bwMode="auto">
          <a:xfrm>
            <a:off x="-243408" y="288008"/>
            <a:ext cx="3721046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Tx/>
              <a:buNone/>
            </a:pP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</a:rPr>
              <a:t>       Распределение регистрации рождения по муниципальным районам Республики Татарстан</a:t>
            </a:r>
            <a:endParaRPr lang="ru-RU" sz="1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7562" y="9825703"/>
            <a:ext cx="2857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ru-RU" sz="800" dirty="0"/>
          </a:p>
        </p:txBody>
      </p:sp>
      <p:sp>
        <p:nvSpPr>
          <p:cNvPr id="15" name="TextBox 14"/>
          <p:cNvSpPr txBox="1"/>
          <p:nvPr/>
        </p:nvSpPr>
        <p:spPr>
          <a:xfrm>
            <a:off x="3429000" y="10009644"/>
            <a:ext cx="2857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800" dirty="0" smtClean="0"/>
              <a:t>5</a:t>
            </a:r>
            <a:endParaRPr lang="ru-RU" sz="8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19"/>
            <a:ext cx="6858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УПРАВЛЕНИЕ ЗАПИСИ АКТОВ ГРАЖДАНСКОГО СОСТОЯНИЯ КАБИНЕТА МИНИСТРОВ РЕСПУБЛИКИ ТАТАРСТАН</a:t>
            </a:r>
            <a:endParaRPr lang="ru-RU" sz="9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26"/>
          <p:cNvSpPr>
            <a:spLocks noChangeArrowheads="1"/>
          </p:cNvSpPr>
          <p:nvPr/>
        </p:nvSpPr>
        <p:spPr bwMode="auto">
          <a:xfrm>
            <a:off x="0" y="4032424"/>
            <a:ext cx="208915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buFontTx/>
              <a:buNone/>
            </a:pP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</a:rPr>
              <a:t> г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</a:rPr>
              <a:t>. 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</a:rPr>
              <a:t>Набережные Челны</a:t>
            </a:r>
            <a:endParaRPr lang="ru-RU" sz="1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3140968" y="397638"/>
            <a:ext cx="3369370" cy="9420928"/>
          </a:xfrm>
        </p:spPr>
        <p:txBody>
          <a:bodyPr/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ru-RU" sz="1200" b="1" dirty="0">
                <a:latin typeface="Times New Roman" pitchFamily="18" charset="0"/>
              </a:rPr>
              <a:t>       </a:t>
            </a:r>
            <a:r>
              <a:rPr lang="ru-RU" sz="1200" dirty="0" smtClean="0">
                <a:latin typeface="Times New Roman" pitchFamily="18" charset="0"/>
              </a:rPr>
              <a:t>  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                К сожалению, по-прежнему каждый 5-ой ребенок (17% от общего количества новорожденных) в республике рождается в неполной семье. Так, по итогам 2014 года в республике в неполных семьях родилось 9871 человек  (за 2013 год – 10496).</a:t>
            </a:r>
            <a:endParaRPr lang="ru-RU" sz="1400" dirty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400" dirty="0">
                <a:solidFill>
                  <a:srgbClr val="D52FA6"/>
                </a:solidFill>
                <a:latin typeface="Times New Roman" pitchFamily="18" charset="0"/>
              </a:rPr>
              <a:t>         </a:t>
            </a:r>
            <a:r>
              <a:rPr lang="ru-RU" sz="1400" dirty="0" smtClean="0">
                <a:solidFill>
                  <a:srgbClr val="D52FA6"/>
                </a:solidFill>
                <a:latin typeface="Times New Roman" pitchFamily="18" charset="0"/>
              </a:rPr>
              <a:t>       </a:t>
            </a:r>
            <a:r>
              <a:rPr lang="ru-RU" sz="1400" dirty="0" smtClean="0">
                <a:latin typeface="Times New Roman" pitchFamily="18" charset="0"/>
              </a:rPr>
              <a:t>В </a:t>
            </a:r>
            <a:r>
              <a:rPr lang="ru-RU" sz="1400" dirty="0" err="1" smtClean="0">
                <a:latin typeface="Times New Roman" pitchFamily="18" charset="0"/>
              </a:rPr>
              <a:t>Верхнеуслонском</a:t>
            </a:r>
            <a:r>
              <a:rPr lang="ru-RU" sz="1400" dirty="0" smtClean="0">
                <a:latin typeface="Times New Roman" pitchFamily="18" charset="0"/>
              </a:rPr>
              <a:t> районе </a:t>
            </a:r>
            <a:r>
              <a:rPr lang="ru-RU" sz="1400" dirty="0">
                <a:latin typeface="Times New Roman" pitchFamily="18" charset="0"/>
              </a:rPr>
              <a:t>число </a:t>
            </a:r>
            <a:r>
              <a:rPr lang="ru-RU" sz="1400" dirty="0" smtClean="0">
                <a:latin typeface="Times New Roman" pitchFamily="18" charset="0"/>
              </a:rPr>
              <a:t>детей, родившихся </a:t>
            </a:r>
            <a:r>
              <a:rPr lang="ru-RU" sz="1400" dirty="0">
                <a:latin typeface="Times New Roman" pitchFamily="18" charset="0"/>
              </a:rPr>
              <a:t>в неполных </a:t>
            </a:r>
            <a:r>
              <a:rPr lang="ru-RU" sz="1400" dirty="0" smtClean="0">
                <a:latin typeface="Times New Roman" pitchFamily="18" charset="0"/>
              </a:rPr>
              <a:t>семьях, составило 29,5% </a:t>
            </a:r>
            <a:r>
              <a:rPr lang="ru-RU" sz="1400" dirty="0">
                <a:latin typeface="Times New Roman" pitchFamily="18" charset="0"/>
              </a:rPr>
              <a:t>от </a:t>
            </a:r>
            <a:r>
              <a:rPr lang="ru-RU" sz="1400" dirty="0" smtClean="0">
                <a:latin typeface="Times New Roman" pitchFamily="18" charset="0"/>
              </a:rPr>
              <a:t>общего количества </a:t>
            </a:r>
            <a:r>
              <a:rPr lang="ru-RU" sz="1400" dirty="0">
                <a:latin typeface="Times New Roman" pitchFamily="18" charset="0"/>
              </a:rPr>
              <a:t>новорожденных </a:t>
            </a:r>
            <a:r>
              <a:rPr lang="ru-RU" sz="1400" dirty="0" smtClean="0">
                <a:latin typeface="Times New Roman" pitchFamily="18" charset="0"/>
              </a:rPr>
              <a:t>в районе (в 2013 г. – 30% ), в </a:t>
            </a:r>
            <a:r>
              <a:rPr lang="ru-RU" sz="1400" dirty="0" err="1" smtClean="0">
                <a:latin typeface="Times New Roman" pitchFamily="18" charset="0"/>
              </a:rPr>
              <a:t>Агрызском</a:t>
            </a:r>
            <a:r>
              <a:rPr lang="ru-RU" sz="1400" dirty="0" smtClean="0">
                <a:latin typeface="Times New Roman" pitchFamily="18" charset="0"/>
              </a:rPr>
              <a:t> районе – 27,2% (в 2013 году – 23,6% ), в Спасском районе – 26,5% (в 2013 году – 30%), в Зеленодольском, Менделеевском муниципальных районах – 26% (в 2013 году – 24% и 29,5%  соответственно).</a:t>
            </a:r>
            <a:endParaRPr lang="ru-RU" sz="1400" dirty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400" dirty="0">
                <a:latin typeface="Times New Roman" pitchFamily="18" charset="0"/>
              </a:rPr>
              <a:t>         </a:t>
            </a:r>
            <a:r>
              <a:rPr lang="ru-RU" sz="1400" dirty="0" smtClean="0">
                <a:latin typeface="Times New Roman" pitchFamily="18" charset="0"/>
              </a:rPr>
              <a:t>       Число детей, рожденных </a:t>
            </a:r>
            <a:r>
              <a:rPr lang="ru-RU" sz="1400" dirty="0">
                <a:latin typeface="Times New Roman" pitchFamily="18" charset="0"/>
              </a:rPr>
              <a:t>вне </a:t>
            </a:r>
            <a:r>
              <a:rPr lang="ru-RU" sz="1400" dirty="0" smtClean="0">
                <a:latin typeface="Times New Roman" pitchFamily="18" charset="0"/>
              </a:rPr>
              <a:t>брака в 2014 году в г. Казани составило 3859 детей или 16,8% (в 2013 году – 3932). В г.Набережные Челны данный показатель составил 1398 или 16,3%  (в 2013 году – 1550). </a:t>
            </a:r>
            <a:endParaRPr lang="ru-RU" sz="14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ts val="312"/>
              </a:spcBef>
              <a:buFontTx/>
              <a:buNone/>
            </a:pPr>
            <a:endParaRPr lang="ru-RU" sz="14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ts val="312"/>
              </a:spcBef>
            </a:pPr>
            <a:endParaRPr lang="ru-RU" sz="1400" dirty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400" dirty="0" smtClean="0">
                <a:latin typeface="Times New Roman" pitchFamily="18" charset="0"/>
              </a:rPr>
              <a:t>	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None/>
            </a:pPr>
            <a:endParaRPr lang="ru-RU" sz="1400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	       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	       Количество детей, </a:t>
            </a:r>
            <a:r>
              <a:rPr lang="ru-RU" sz="1400" dirty="0">
                <a:latin typeface="Times New Roman" pitchFamily="18" charset="0"/>
              </a:rPr>
              <a:t>оставленных в роддомах, так называемых </a:t>
            </a:r>
            <a:r>
              <a:rPr lang="ru-RU" sz="1400" b="1" dirty="0">
                <a:latin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</a:rPr>
              <a:t>«</a:t>
            </a:r>
            <a:r>
              <a:rPr lang="ru-RU" sz="1400" dirty="0" smtClean="0">
                <a:latin typeface="Times New Roman" pitchFamily="18" charset="0"/>
              </a:rPr>
              <a:t>отказных детей», по итогам 2014 года уменьшилось на  25%  и составило 76 (в 2013 году – 101).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	       Если в 2005 году число детей, оставленных матерями в роддомах, составляло 0,7% (282) от общего количества новорожденных, то в 2014 году число таких детей составило 0,1%  (76).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	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3456293"/>
            <a:ext cx="309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116632" y="5112544"/>
            <a:ext cx="34571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1400" b="1" dirty="0">
                <a:latin typeface="Times New Roman" pitchFamily="18" charset="0"/>
              </a:rPr>
              <a:t>Динамика </a:t>
            </a:r>
            <a:r>
              <a:rPr lang="ru-RU" sz="1400" b="1" dirty="0" smtClean="0">
                <a:latin typeface="Times New Roman" pitchFamily="18" charset="0"/>
              </a:rPr>
              <a:t>численности детей</a:t>
            </a:r>
            <a:r>
              <a:rPr lang="ru-RU" sz="1400" b="1" dirty="0">
                <a:latin typeface="Times New Roman" pitchFamily="18" charset="0"/>
              </a:rPr>
              <a:t>, оставленных в роддомах </a:t>
            </a:r>
            <a:r>
              <a:rPr lang="ru-RU" sz="1400" b="1" dirty="0" smtClean="0">
                <a:latin typeface="Times New Roman" pitchFamily="18" charset="0"/>
              </a:rPr>
              <a:t>в 2005-2014 </a:t>
            </a:r>
            <a:r>
              <a:rPr lang="ru-RU" sz="1400" b="1" dirty="0">
                <a:latin typeface="Times New Roman" pitchFamily="18" charset="0"/>
              </a:rPr>
              <a:t>гг.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3429000" y="9072984"/>
            <a:ext cx="45085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None/>
            </a:pPr>
            <a:r>
              <a:rPr lang="ru-RU" sz="1000" dirty="0">
                <a:latin typeface="Times New Roman" pitchFamily="18" charset="0"/>
              </a:rPr>
              <a:t>годы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0" y="5688608"/>
            <a:ext cx="827471" cy="3262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sz="1000" dirty="0" smtClean="0">
                <a:latin typeface="Times New Roman" pitchFamily="18" charset="0"/>
              </a:rPr>
              <a:t>Количество</a:t>
            </a:r>
          </a:p>
          <a:p>
            <a:pPr marL="342900" indent="-34290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sz="900" dirty="0" smtClean="0">
                <a:latin typeface="Times New Roman" pitchFamily="18" charset="0"/>
              </a:rPr>
              <a:t> </a:t>
            </a:r>
            <a:r>
              <a:rPr lang="ru-RU" sz="900" dirty="0">
                <a:latin typeface="Times New Roman" pitchFamily="18" charset="0"/>
              </a:rPr>
              <a:t>детей</a:t>
            </a:r>
          </a:p>
        </p:txBody>
      </p:sp>
      <p:graphicFrame>
        <p:nvGraphicFramePr>
          <p:cNvPr id="15" name="Object 21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0" y="829370"/>
          <a:ext cx="3643314" cy="3568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0" y="540524"/>
            <a:ext cx="3573016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0"/>
              </a:spcBef>
              <a:buFontTx/>
              <a:buNone/>
            </a:pPr>
            <a:r>
              <a:rPr lang="ru-RU" sz="1300" b="1" dirty="0">
                <a:latin typeface="Times New Roman" pitchFamily="18" charset="0"/>
              </a:rPr>
              <a:t>Количество  детей,  </a:t>
            </a:r>
            <a:r>
              <a:rPr lang="ru-RU" sz="1300" b="1" dirty="0" smtClean="0">
                <a:latin typeface="Times New Roman" pitchFamily="18" charset="0"/>
              </a:rPr>
              <a:t>рожденных</a:t>
            </a:r>
          </a:p>
          <a:p>
            <a:pPr marL="342900" indent="-342900" algn="ctr">
              <a:spcBef>
                <a:spcPct val="0"/>
              </a:spcBef>
              <a:buFontTx/>
              <a:buNone/>
            </a:pPr>
            <a:r>
              <a:rPr lang="ru-RU" sz="1300" b="1" dirty="0" smtClean="0">
                <a:latin typeface="Times New Roman" pitchFamily="18" charset="0"/>
              </a:rPr>
              <a:t> </a:t>
            </a:r>
            <a:r>
              <a:rPr lang="ru-RU" sz="1300" b="1" dirty="0">
                <a:latin typeface="Times New Roman" pitchFamily="18" charset="0"/>
              </a:rPr>
              <a:t>в неполных семьях в </a:t>
            </a:r>
            <a:r>
              <a:rPr lang="ru-RU" sz="1300" b="1" dirty="0" smtClean="0">
                <a:latin typeface="Times New Roman" pitchFamily="18" charset="0"/>
              </a:rPr>
              <a:t>2014 </a:t>
            </a:r>
            <a:r>
              <a:rPr lang="ru-RU" sz="1300" b="1" dirty="0">
                <a:latin typeface="Times New Roman" pitchFamily="18" charset="0"/>
              </a:rPr>
              <a:t>г.</a:t>
            </a:r>
            <a:endParaRPr lang="ru-RU" sz="13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143248" y="9506167"/>
            <a:ext cx="2857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ru-RU" sz="800" dirty="0"/>
          </a:p>
        </p:txBody>
      </p:sp>
      <p:sp>
        <p:nvSpPr>
          <p:cNvPr id="19" name="TextBox 18"/>
          <p:cNvSpPr txBox="1"/>
          <p:nvPr/>
        </p:nvSpPr>
        <p:spPr>
          <a:xfrm>
            <a:off x="3429000" y="10009644"/>
            <a:ext cx="2857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800" dirty="0" smtClean="0"/>
              <a:t>6</a:t>
            </a:r>
            <a:endParaRPr lang="ru-RU" sz="800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19"/>
            <a:ext cx="6858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УПРАВЛЕНИЕ ЗАПИСИ АКТОВ ГРАЖДАНСКОГО СОСТОЯНИЯ КАБИНЕТА МИНИСТРОВ РЕСПУБЛИКИ ТАТАРСТАН</a:t>
            </a:r>
            <a:endParaRPr lang="ru-RU" sz="95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23"/>
          <p:cNvGraphicFramePr>
            <a:graphicFrameLocks noGrp="1"/>
          </p:cNvGraphicFramePr>
          <p:nvPr>
            <p:ph sz="quarter" idx="1"/>
          </p:nvPr>
        </p:nvGraphicFramePr>
        <p:xfrm>
          <a:off x="0" y="5904632"/>
          <a:ext cx="3600400" cy="3719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>
          <a:xfrm>
            <a:off x="3861048" y="288019"/>
            <a:ext cx="2647947" cy="902973"/>
          </a:xfrm>
        </p:spPr>
        <p:txBody>
          <a:bodyPr/>
          <a:lstStyle/>
          <a:p>
            <a:r>
              <a:rPr lang="ru-RU" sz="1400" b="1" dirty="0">
                <a:latin typeface="Times New Roman" pitchFamily="18" charset="0"/>
              </a:rPr>
              <a:t>Государственная регистрация установления </a:t>
            </a:r>
            <a:r>
              <a:rPr lang="ru-RU" sz="1400" b="1" dirty="0" smtClean="0">
                <a:latin typeface="Times New Roman" pitchFamily="18" charset="0"/>
              </a:rPr>
              <a:t>отцовства</a:t>
            </a:r>
            <a:endParaRPr lang="ru-RU" sz="1400" b="1" dirty="0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3284984" y="1296122"/>
            <a:ext cx="3384376" cy="3312366"/>
          </a:xfrm>
        </p:spPr>
        <p:txBody>
          <a:bodyPr/>
          <a:lstStyle/>
          <a:p>
            <a:pPr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200" dirty="0" smtClean="0">
                <a:latin typeface="Times New Roman" pitchFamily="18" charset="0"/>
              </a:rPr>
              <a:t>	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 2014 год органами, уполномоченными на государственную регистрацию актов гражданского состояния в Республике Татарстан, составлено 7345 актов об установлении отцовства (на 356 случаев меньше (4,6%), чем в 2013 году). 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       В г. Казани количество актов     об установлении отцовства уменьшилось  на 0,3%,  в                    г. Набережные Челны - на 2,4%. По районам республики отмечено уменьшение количества актов об установлении отцовства  на уровне  8%.</a:t>
            </a:r>
          </a:p>
          <a:p>
            <a:pPr algn="just">
              <a:lnSpc>
                <a:spcPct val="80000"/>
              </a:lnSpc>
              <a:spcBef>
                <a:spcPts val="312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endParaRPr lang="ru-RU" sz="1400" dirty="0">
              <a:latin typeface="Times New Roman" pitchFamily="18" charset="0"/>
            </a:endParaRP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3706594"/>
            <a:ext cx="309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548680" y="5328568"/>
            <a:ext cx="2928958" cy="53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</a:rPr>
              <a:t>Динамика актов об усыновлении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</a:rPr>
              <a:t>в 2006 - 2014 гг.</a:t>
            </a:r>
            <a:endParaRPr lang="ru-RU" sz="1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3284984" y="6192664"/>
            <a:ext cx="3456384" cy="304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200" dirty="0">
                <a:latin typeface="Times New Roman" pitchFamily="18" charset="0"/>
              </a:rPr>
              <a:t>	</a:t>
            </a:r>
            <a:r>
              <a:rPr lang="ru-RU" sz="1200" dirty="0" smtClean="0">
                <a:latin typeface="Times New Roman" pitchFamily="18" charset="0"/>
              </a:rPr>
              <a:t>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2014 году составлено 399 актов об усыновлении (удочерении), что на 17% ниже, чем в 2013 году.</a:t>
            </a:r>
          </a:p>
          <a:p>
            <a:pPr marL="342900" indent="-342900" algn="just">
              <a:lnSpc>
                <a:spcPct val="80000"/>
              </a:lnSpc>
              <a:spcBef>
                <a:spcPts val="312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     Количество детей, усыновленных иностранными гражданами, по итогам 2014 года уменьшилось на 37,5% и составило 5  случаев (8 – в 2013 году; 14 – в 2012 году; 22 – в 2011 году; 10 – в 2010 году; 20 - в 2009 году).</a:t>
            </a:r>
          </a:p>
          <a:p>
            <a:pPr marL="342900" indent="-342900"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400" dirty="0" smtClean="0">
                <a:latin typeface="Times New Roman" pitchFamily="18" charset="0"/>
              </a:rPr>
              <a:t>        </a:t>
            </a:r>
          </a:p>
          <a:p>
            <a:pPr marL="342900" indent="-342900" algn="just">
              <a:lnSpc>
                <a:spcPct val="80000"/>
              </a:lnSpc>
              <a:buFontTx/>
              <a:buNone/>
            </a:pPr>
            <a:r>
              <a:rPr lang="ru-RU" sz="1200" dirty="0">
                <a:solidFill>
                  <a:srgbClr val="00B050"/>
                </a:solidFill>
                <a:latin typeface="Times New Roman" pitchFamily="18" charset="0"/>
              </a:rPr>
              <a:t>	</a:t>
            </a:r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3429000" y="4248456"/>
            <a:ext cx="576262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ru-RU" sz="1000" dirty="0">
                <a:latin typeface="Times New Roman" pitchFamily="18" charset="0"/>
              </a:rPr>
              <a:t>годы</a:t>
            </a:r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923925" y="994106"/>
            <a:ext cx="18415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ru-RU"/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0" y="792064"/>
            <a:ext cx="1728788" cy="3831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sz="900" dirty="0" smtClean="0">
                <a:latin typeface="Times New Roman" pitchFamily="18" charset="0"/>
              </a:rPr>
              <a:t>Количество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sz="900" dirty="0" smtClean="0">
                <a:latin typeface="Times New Roman" pitchFamily="18" charset="0"/>
              </a:rPr>
              <a:t> </a:t>
            </a:r>
            <a:r>
              <a:rPr lang="ru-RU" sz="900" dirty="0">
                <a:latin typeface="Times New Roman" pitchFamily="18" charset="0"/>
              </a:rPr>
              <a:t>актов </a:t>
            </a:r>
          </a:p>
        </p:txBody>
      </p: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3429000" y="9289008"/>
            <a:ext cx="720725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ru-RU" sz="1000" dirty="0">
                <a:latin typeface="Times New Roman" pitchFamily="18" charset="0"/>
              </a:rPr>
              <a:t>годы</a:t>
            </a:r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1" y="5832624"/>
            <a:ext cx="827471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lnSpc>
                <a:spcPct val="80000"/>
              </a:lnSpc>
              <a:buFontTx/>
              <a:buNone/>
            </a:pPr>
            <a:r>
              <a:rPr lang="ru-RU" sz="1000" dirty="0" smtClean="0">
                <a:latin typeface="Times New Roman" pitchFamily="18" charset="0"/>
              </a:rPr>
              <a:t>Количество</a:t>
            </a:r>
          </a:p>
          <a:p>
            <a:pPr marL="342900" indent="-342900">
              <a:lnSpc>
                <a:spcPct val="80000"/>
              </a:lnSpc>
              <a:buFontTx/>
              <a:buNone/>
            </a:pPr>
            <a:r>
              <a:rPr lang="ru-RU" sz="1000" dirty="0" smtClean="0">
                <a:latin typeface="Times New Roman" pitchFamily="18" charset="0"/>
              </a:rPr>
              <a:t>актов</a:t>
            </a:r>
            <a:endParaRPr lang="ru-RU" sz="1000" dirty="0">
              <a:latin typeface="Times New Roman" pitchFamily="18" charset="0"/>
            </a:endParaRPr>
          </a:p>
          <a:p>
            <a:pPr marL="342900" indent="-342900">
              <a:buFontTx/>
              <a:buNone/>
            </a:pPr>
            <a:endParaRPr lang="ru-RU" sz="1000" dirty="0">
              <a:latin typeface="Times New Roman" pitchFamily="18" charset="0"/>
            </a:endParaRPr>
          </a:p>
        </p:txBody>
      </p:sp>
      <p:sp>
        <p:nvSpPr>
          <p:cNvPr id="65550" name="Rectangle 14"/>
          <p:cNvSpPr>
            <a:spLocks noChangeArrowheads="1"/>
          </p:cNvSpPr>
          <p:nvPr/>
        </p:nvSpPr>
        <p:spPr bwMode="auto">
          <a:xfrm>
            <a:off x="332656" y="360016"/>
            <a:ext cx="328612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buFontTx/>
              <a:buNone/>
            </a:pP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</a:rPr>
              <a:t>Динамика актов об установлении  отцовства  в  2006 – 2014 гг.</a:t>
            </a:r>
            <a:endParaRPr lang="ru-RU" sz="1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29000" y="10009644"/>
            <a:ext cx="2857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800" dirty="0" smtClean="0"/>
              <a:t>7</a:t>
            </a:r>
            <a:endParaRPr lang="ru-RU" sz="8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19"/>
            <a:ext cx="6858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УПРАВЛЕНИЕ ЗАПИСИ АКТОВ ГРАЖДАНСКОГО СОСТОЯНИЯ КАБИНЕТА МИНИСТРОВ РЕСПУБЛИКИ ТАТАРСТАН</a:t>
            </a:r>
            <a:endParaRPr lang="ru-RU" sz="9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3861048" y="5184563"/>
            <a:ext cx="2647947" cy="90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Государственная регистрация усыновления  (удочерения)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4" name="Содержимое 23"/>
          <p:cNvGraphicFramePr>
            <a:graphicFrameLocks noGrp="1"/>
          </p:cNvGraphicFramePr>
          <p:nvPr>
            <p:ph sz="quarter" idx="1"/>
          </p:nvPr>
        </p:nvGraphicFramePr>
        <p:xfrm>
          <a:off x="0" y="6192664"/>
          <a:ext cx="3600400" cy="3719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Содержимое 23"/>
          <p:cNvGraphicFramePr>
            <a:graphicFrameLocks noGrp="1"/>
          </p:cNvGraphicFramePr>
          <p:nvPr>
            <p:ph sz="quarter" idx="1"/>
          </p:nvPr>
        </p:nvGraphicFramePr>
        <p:xfrm>
          <a:off x="0" y="1080096"/>
          <a:ext cx="3600400" cy="3935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33057" y="288008"/>
            <a:ext cx="2924943" cy="596463"/>
          </a:xfrm>
        </p:spPr>
        <p:txBody>
          <a:bodyPr/>
          <a:lstStyle/>
          <a:p>
            <a:r>
              <a:rPr lang="ru-RU" sz="1400" b="1" dirty="0">
                <a:latin typeface="Times New Roman" pitchFamily="18" charset="0"/>
              </a:rPr>
              <a:t>Государственная </a:t>
            </a:r>
            <a:r>
              <a:rPr lang="ru-RU" sz="1500" b="1" dirty="0">
                <a:latin typeface="Times New Roman" pitchFamily="18" charset="0"/>
              </a:rPr>
              <a:t>регистрация</a:t>
            </a:r>
            <a:r>
              <a:rPr lang="ru-RU" sz="1400" b="1" dirty="0">
                <a:latin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</a:rPr>
              <a:t>заключения </a:t>
            </a:r>
            <a:r>
              <a:rPr lang="ru-RU" sz="1400" b="1" dirty="0">
                <a:latin typeface="Times New Roman" pitchFamily="18" charset="0"/>
              </a:rPr>
              <a:t>брака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04813" y="280480"/>
            <a:ext cx="6172200" cy="202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ru-RU" sz="1600" b="1">
              <a:solidFill>
                <a:schemeClr val="tx2"/>
              </a:solidFill>
              <a:latin typeface="Times New Roman" pitchFamily="18" charset="0"/>
            </a:endParaRPr>
          </a:p>
        </p:txBody>
      </p:sp>
      <p:graphicFrame>
        <p:nvGraphicFramePr>
          <p:cNvPr id="19" name="Object 6"/>
          <p:cNvGraphicFramePr>
            <a:graphicFrameLocks noChangeAspect="1"/>
          </p:cNvGraphicFramePr>
          <p:nvPr/>
        </p:nvGraphicFramePr>
        <p:xfrm>
          <a:off x="0" y="6332985"/>
          <a:ext cx="3573016" cy="3892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3645024" y="504032"/>
            <a:ext cx="3024336" cy="950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80000"/>
              </a:lnSpc>
              <a:buNone/>
            </a:pPr>
            <a:r>
              <a:rPr lang="ru-RU" sz="1400" dirty="0" smtClean="0">
                <a:latin typeface="Times New Roman" pitchFamily="18" charset="0"/>
              </a:rPr>
              <a:t>        </a:t>
            </a:r>
          </a:p>
          <a:p>
            <a:pPr marL="342900" indent="-342900" algn="just">
              <a:lnSpc>
                <a:spcPct val="80000"/>
              </a:lnSpc>
              <a:buNone/>
            </a:pPr>
            <a:r>
              <a:rPr lang="ru-RU" sz="1200" dirty="0" smtClean="0">
                <a:latin typeface="Times New Roman" pitchFamily="18" charset="0"/>
              </a:rPr>
              <a:t>	</a:t>
            </a:r>
          </a:p>
          <a:p>
            <a:pPr marL="342000"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144000"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За  2014 год в Республике Татарстан 32547 пар скрепили брачный союз подписями, что на 1033 пары меньше (3,1%), чем за 2013 год.</a:t>
            </a:r>
          </a:p>
          <a:p>
            <a:pPr marL="144000"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Количество браков за отчетный период в г. Казани увеличилось на 0,7%, в                   г. Набережные Челны отмечено уменьшение на уровне 2,4%. По районам республики отмечено уменьшение количества регистрации браков на 6,2% в сравнении с 2013 годом. </a:t>
            </a:r>
          </a:p>
          <a:p>
            <a:pPr marL="144000"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По итогам 2014 года в среднем в республике на 1000 человек населения пришлось 8,5 браков (8,8 - за 2013 год). </a:t>
            </a:r>
          </a:p>
          <a:p>
            <a:pPr marL="144000"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В то же время, в г. Казани за отчетный период количество браков на 1000 человек населения составило 10,8; в г. Набережные Челны – 8,9; в районах республики – 7,1 акт.</a:t>
            </a:r>
          </a:p>
          <a:p>
            <a:pPr marL="144000"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Среди районов республики наивысшие показатели отмечены в:</a:t>
            </a:r>
          </a:p>
          <a:p>
            <a:pPr marL="144000"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Елабужском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10,8; </a:t>
            </a:r>
          </a:p>
          <a:p>
            <a:pPr marL="144000" algn="just">
              <a:lnSpc>
                <a:spcPct val="80000"/>
              </a:lnSpc>
              <a:spcBef>
                <a:spcPts val="312"/>
              </a:spcBef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Альметьевском – 8,8; </a:t>
            </a:r>
          </a:p>
          <a:p>
            <a:pPr marL="144000" algn="just">
              <a:lnSpc>
                <a:spcPct val="80000"/>
              </a:lnSpc>
              <a:spcBef>
                <a:spcPts val="312"/>
              </a:spcBef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Чистопольском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8,1.  </a:t>
            </a:r>
          </a:p>
          <a:p>
            <a:pPr marL="144000"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Наименьшие показатели регистрации браков на 1000 человек населения отмечены в следующих районах республики: </a:t>
            </a:r>
          </a:p>
          <a:p>
            <a:pPr marL="144000" algn="just">
              <a:lnSpc>
                <a:spcPct val="80000"/>
              </a:lnSpc>
              <a:spcBef>
                <a:spcPts val="312"/>
              </a:spcBef>
              <a:buFontTx/>
              <a:buChar char="-"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Верхнеуслонском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2,7; </a:t>
            </a:r>
          </a:p>
          <a:p>
            <a:pPr marL="144000" algn="just">
              <a:lnSpc>
                <a:spcPct val="80000"/>
              </a:lnSpc>
              <a:spcBef>
                <a:spcPts val="312"/>
              </a:spcBef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Лаишевском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4; </a:t>
            </a:r>
          </a:p>
          <a:p>
            <a:pPr marL="144000" algn="just">
              <a:lnSpc>
                <a:spcPct val="80000"/>
              </a:lnSpc>
              <a:spcBef>
                <a:spcPts val="312"/>
              </a:spcBef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Тукаевском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4,6; </a:t>
            </a:r>
          </a:p>
          <a:p>
            <a:pPr marL="144000"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Новошешминском – 4,7 актов.</a:t>
            </a:r>
          </a:p>
          <a:p>
            <a:pPr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ts val="0"/>
              </a:spcBef>
              <a:buNone/>
            </a:pPr>
            <a:r>
              <a:rPr lang="ru-RU" sz="1200" dirty="0" smtClean="0">
                <a:latin typeface="Times New Roman" pitchFamily="18" charset="0"/>
              </a:rPr>
              <a:t>         </a:t>
            </a:r>
            <a:endParaRPr lang="ru-RU" sz="1200" dirty="0">
              <a:latin typeface="Times New Roman" pitchFamily="18" charset="0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284538" y="5353971"/>
            <a:ext cx="1841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260648" y="5472584"/>
            <a:ext cx="3528392" cy="82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Динамика количества актов о заключении брака в муниципальных районах и городских округах  РТ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2013-2014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гг.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0" y="6336680"/>
            <a:ext cx="936625" cy="33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buNone/>
            </a:pPr>
            <a:r>
              <a:rPr lang="ru-RU" sz="1000" dirty="0">
                <a:latin typeface="Times New Roman" pitchFamily="18" charset="0"/>
              </a:rPr>
              <a:t>Количество </a:t>
            </a:r>
          </a:p>
          <a:p>
            <a:pPr>
              <a:lnSpc>
                <a:spcPct val="50000"/>
              </a:lnSpc>
              <a:spcBef>
                <a:spcPct val="50000"/>
              </a:spcBef>
              <a:buNone/>
            </a:pPr>
            <a:r>
              <a:rPr lang="ru-RU" sz="1000" dirty="0">
                <a:latin typeface="Times New Roman" pitchFamily="18" charset="0"/>
              </a:rPr>
              <a:t>актов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3356992" y="9000976"/>
            <a:ext cx="5762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None/>
            </a:pPr>
            <a:r>
              <a:rPr lang="ru-RU" sz="1000" dirty="0">
                <a:latin typeface="Times New Roman" pitchFamily="18" charset="0"/>
              </a:rPr>
              <a:t>  годы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3429000" y="4320467"/>
            <a:ext cx="5032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ru-RU" sz="1000" dirty="0">
                <a:latin typeface="Times New Roman" pitchFamily="18" charset="0"/>
              </a:rPr>
              <a:t>годы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29000" y="10009644"/>
            <a:ext cx="2857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800" dirty="0" smtClean="0"/>
              <a:t>8</a:t>
            </a:r>
            <a:endParaRPr lang="ru-RU" sz="800" dirty="0"/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 rot="10800000" flipV="1">
            <a:off x="0" y="871414"/>
            <a:ext cx="130175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40000"/>
              </a:lnSpc>
              <a:spcBef>
                <a:spcPct val="50000"/>
              </a:spcBef>
              <a:buNone/>
            </a:pPr>
            <a:r>
              <a:rPr lang="ru-RU" sz="1000" dirty="0">
                <a:latin typeface="Times New Roman" pitchFamily="18" charset="0"/>
              </a:rPr>
              <a:t>Количество </a:t>
            </a:r>
            <a:endParaRPr lang="ru-RU" sz="1000" dirty="0" smtClean="0">
              <a:latin typeface="Times New Roman" pitchFamily="18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  <a:buNone/>
            </a:pPr>
            <a:r>
              <a:rPr lang="ru-RU" sz="1000" dirty="0" smtClean="0">
                <a:latin typeface="Times New Roman" pitchFamily="18" charset="0"/>
              </a:rPr>
              <a:t>актов </a:t>
            </a:r>
            <a:endParaRPr lang="ru-RU" sz="1000" dirty="0">
              <a:latin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9"/>
            <a:ext cx="6858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УПРАВЛЕНИЕ ЗАПИСИ АКТОВ ГРАЖДАНСКОГО СОСТОЯНИЯ КАБИНЕТА МИНИСТРОВ РЕСПУБЛИКИ ТАТАРСТАН</a:t>
            </a:r>
            <a:endParaRPr lang="ru-RU" sz="95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Содержимое 23"/>
          <p:cNvGraphicFramePr>
            <a:graphicFrameLocks noGrp="1"/>
          </p:cNvGraphicFramePr>
          <p:nvPr>
            <p:ph sz="quarter" idx="1"/>
          </p:nvPr>
        </p:nvGraphicFramePr>
        <p:xfrm>
          <a:off x="0" y="1080096"/>
          <a:ext cx="3717032" cy="3935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332656" y="288009"/>
            <a:ext cx="3361006" cy="53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</a:rPr>
              <a:t>Динамика актов  о заключении брака в 2007 -2014 гг.</a:t>
            </a:r>
            <a:endParaRPr lang="ru-RU" sz="1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332656" y="2232224"/>
          <a:ext cx="345638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>
          <a:xfrm>
            <a:off x="548680" y="143992"/>
            <a:ext cx="5548335" cy="1035629"/>
          </a:xfrm>
        </p:spPr>
        <p:txBody>
          <a:bodyPr/>
          <a:lstStyle/>
          <a:p>
            <a:r>
              <a:rPr lang="ru-RU" sz="1400" b="1" dirty="0" smtClean="0">
                <a:latin typeface="Times New Roman" pitchFamily="18" charset="0"/>
              </a:rPr>
              <a:t>Распределение количества актов о государственной регистрации заключения брака по </a:t>
            </a:r>
            <a:r>
              <a:rPr lang="ru-RU" sz="1500" b="1" dirty="0" smtClean="0">
                <a:latin typeface="Times New Roman" pitchFamily="18" charset="0"/>
              </a:rPr>
              <a:t>месяцам</a:t>
            </a:r>
            <a:r>
              <a:rPr lang="ru-RU" sz="1400" b="1" dirty="0" smtClean="0">
                <a:latin typeface="Times New Roman" pitchFamily="18" charset="0"/>
              </a:rPr>
              <a:t> в году (2010-2014 гг.)</a:t>
            </a:r>
            <a:endParaRPr lang="ru-RU" sz="1400" dirty="0">
              <a:latin typeface="Times New Roman" pitchFamily="18" charset="0"/>
            </a:endParaRPr>
          </a:p>
        </p:txBody>
      </p:sp>
      <p:graphicFrame>
        <p:nvGraphicFramePr>
          <p:cNvPr id="14" name="Object 9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-171400" y="1368128"/>
          <a:ext cx="3888432" cy="4076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54" name="Rectangle 10"/>
          <p:cNvSpPr>
            <a:spLocks noGrp="1" noChangeArrowheads="1"/>
          </p:cNvSpPr>
          <p:nvPr>
            <p:ph sz="quarter" idx="2"/>
          </p:nvPr>
        </p:nvSpPr>
        <p:spPr>
          <a:xfrm>
            <a:off x="476258" y="6319678"/>
            <a:ext cx="2938463" cy="3301851"/>
          </a:xfrm>
        </p:spPr>
        <p:txBody>
          <a:bodyPr/>
          <a:lstStyle/>
          <a:p>
            <a:pPr>
              <a:buFontTx/>
              <a:buNone/>
            </a:pPr>
            <a:r>
              <a:rPr lang="ru-RU" sz="1400">
                <a:latin typeface="Times New Roman" pitchFamily="18" charset="0"/>
              </a:rPr>
              <a:t>               </a:t>
            </a: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body" sz="half" idx="3"/>
          </p:nvPr>
        </p:nvSpPr>
        <p:spPr>
          <a:xfrm>
            <a:off x="3356992" y="936080"/>
            <a:ext cx="3230687" cy="8691325"/>
          </a:xfrm>
        </p:spPr>
        <p:txBody>
          <a:bodyPr/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ru-RU" sz="1200" dirty="0">
                <a:latin typeface="Times New Roman" pitchFamily="18" charset="0"/>
              </a:rPr>
              <a:t>      </a:t>
            </a:r>
            <a:r>
              <a:rPr lang="ru-RU" sz="1200" dirty="0" smtClean="0">
                <a:latin typeface="Times New Roman" pitchFamily="18" charset="0"/>
              </a:rPr>
              <a:t>	      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1200" dirty="0" smtClean="0">
                <a:latin typeface="Times New Roman" pitchFamily="18" charset="0"/>
              </a:rPr>
              <a:t>	        </a:t>
            </a:r>
            <a:r>
              <a:rPr lang="ru-RU" sz="1400" dirty="0" smtClean="0">
                <a:latin typeface="Times New Roman" pitchFamily="18" charset="0"/>
              </a:rPr>
              <a:t>Традиционно, наибольшее </a:t>
            </a:r>
            <a:r>
              <a:rPr lang="ru-RU" sz="1400" dirty="0">
                <a:latin typeface="Times New Roman" pitchFamily="18" charset="0"/>
              </a:rPr>
              <a:t>число браков регистрируется в летне-осенний </a:t>
            </a:r>
            <a:r>
              <a:rPr lang="ru-RU" sz="1400" dirty="0" smtClean="0">
                <a:latin typeface="Times New Roman" pitchFamily="18" charset="0"/>
              </a:rPr>
              <a:t>период. «Пиковым» месяцем в 2014 году стал август, количество вступивших в брак в этом месяце – 5699 пар (17% от общего числа браков).</a:t>
            </a:r>
            <a:endParaRPr lang="ru-RU" sz="1400" dirty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lang="ru-RU" sz="1400" dirty="0" smtClean="0">
                <a:latin typeface="Times New Roman" pitchFamily="18" charset="0"/>
              </a:rPr>
              <a:t>	       Традиционно наименьшее количество браков регистрируется в мае месяце. Так, в мае 2014 года было заключено  всего 1143 брака (3,5% от общего числа браков).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1400" dirty="0" smtClean="0">
                <a:latin typeface="Times New Roman" pitchFamily="18" charset="0"/>
              </a:rPr>
              <a:t>	        Среднее количество браков по итогам 12 месяцев 2014 года составило 2712 в месяц.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	</a:t>
            </a:r>
            <a:endParaRPr lang="ru-RU" sz="140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    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ru-RU" sz="1400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ru-RU" sz="1400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ru-RU" sz="1400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1200" dirty="0" smtClean="0">
                <a:latin typeface="Times New Roman" pitchFamily="18" charset="0"/>
              </a:rPr>
              <a:t>                  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ru-RU" sz="1200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ru-RU" sz="1200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ru-RU" sz="1200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ru-RU" sz="1200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ru-RU" sz="1200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ru-RU" sz="1200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1200" dirty="0" smtClean="0">
                <a:latin typeface="Times New Roman" pitchFamily="18" charset="0"/>
              </a:rPr>
              <a:t>	          *</a:t>
            </a:r>
            <a:r>
              <a:rPr lang="ru-RU" sz="1400" dirty="0" smtClean="0">
                <a:latin typeface="Times New Roman" pitchFamily="18" charset="0"/>
              </a:rPr>
              <a:t>В соответствии  с Конституцией Российской Федерации, Федеральным законом  «Об актах гражданского состояния» национальность указывается по желанию лиц, вступающих в брак, в связи с чем, статистика учитывается на основании сведений, указанных в заявлениях о заключении брака.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	       Каждый 5-й брак, зарегистрированный в Республике Татарстан, - межнациональный. Так, за 2014 год зарегистрировано 6132 межнациональных брака, что составило 19% от общего количества зарегистрированных браков.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	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1200" dirty="0" smtClean="0">
                <a:latin typeface="Times New Roman" pitchFamily="18" charset="0"/>
              </a:rPr>
              <a:t>	</a:t>
            </a:r>
            <a:endParaRPr lang="ru-RU" sz="1400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ru-RU" sz="14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>
                <a:latin typeface="Times New Roman" pitchFamily="18" charset="0"/>
              </a:rPr>
              <a:t>      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6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16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16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16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>
                <a:latin typeface="Times New Roman" pitchFamily="18" charset="0"/>
              </a:rPr>
              <a:t>      </a:t>
            </a:r>
            <a:endParaRPr lang="ru-RU" sz="1000" dirty="0">
              <a:latin typeface="Times New Roman" pitchFamily="18" charset="0"/>
            </a:endParaRP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260648" y="1152104"/>
            <a:ext cx="12731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ru-RU" sz="1000" dirty="0" smtClean="0">
                <a:latin typeface="Times New Roman" pitchFamily="18" charset="0"/>
              </a:rPr>
              <a:t>Количество</a:t>
            </a:r>
          </a:p>
          <a:p>
            <a:pPr>
              <a:spcBef>
                <a:spcPts val="0"/>
              </a:spcBef>
              <a:buNone/>
            </a:pPr>
            <a:r>
              <a:rPr lang="ru-RU" sz="1000" dirty="0" smtClean="0">
                <a:latin typeface="Times New Roman" pitchFamily="18" charset="0"/>
              </a:rPr>
              <a:t> </a:t>
            </a:r>
            <a:r>
              <a:rPr lang="ru-RU" sz="1000" dirty="0">
                <a:latin typeface="Times New Roman" pitchFamily="18" charset="0"/>
              </a:rPr>
              <a:t>актов 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3501008" y="3960416"/>
            <a:ext cx="48895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ru-RU" sz="800" dirty="0"/>
              <a:t>г</a:t>
            </a:r>
            <a:r>
              <a:rPr lang="ru-RU" sz="800" dirty="0" smtClean="0"/>
              <a:t>оды</a:t>
            </a:r>
            <a:endParaRPr lang="ru-RU" sz="800" dirty="0"/>
          </a:p>
        </p:txBody>
      </p:sp>
      <p:sp>
        <p:nvSpPr>
          <p:cNvPr id="13" name="TextBox 12"/>
          <p:cNvSpPr txBox="1"/>
          <p:nvPr/>
        </p:nvSpPr>
        <p:spPr>
          <a:xfrm>
            <a:off x="3429000" y="10009644"/>
            <a:ext cx="3571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800" dirty="0" smtClean="0"/>
              <a:t>9</a:t>
            </a:r>
            <a:endParaRPr lang="ru-RU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188640" y="5976640"/>
            <a:ext cx="936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Количество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актов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9"/>
            <a:ext cx="6858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УПРАВЛЕНИЕ ЗАПИСИ АКТОВ ГРАЖДАНСКОГО СОСТОЯНИЯ КАБИНЕТА МИНИСТРОВ РЕСПУБЛИКИ ТАТАРСТАН</a:t>
            </a:r>
            <a:endParaRPr lang="ru-RU" sz="95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-171400" y="5328568"/>
          <a:ext cx="3960440" cy="448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20688" y="5472584"/>
            <a:ext cx="53285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Количество межнациональных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браков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28604" y="5398297"/>
          <a:ext cx="3006725" cy="377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04664" y="1728179"/>
          <a:ext cx="3456384" cy="3286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631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571481" y="5185328"/>
            <a:ext cx="3009900" cy="3289426"/>
          </a:xfrm>
        </p:spPr>
        <p:txBody>
          <a:bodyPr/>
          <a:lstStyle/>
          <a:p>
            <a:pPr>
              <a:buFontTx/>
              <a:buNone/>
            </a:pPr>
            <a:r>
              <a:rPr lang="ru-RU" sz="1000" dirty="0">
                <a:latin typeface="Times New Roman" pitchFamily="18" charset="0"/>
              </a:rPr>
              <a:t>         </a:t>
            </a:r>
          </a:p>
          <a:p>
            <a:pPr>
              <a:buFontTx/>
              <a:buNone/>
            </a:pPr>
            <a:endParaRPr lang="ru-RU" sz="2400" dirty="0"/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260649" y="1368130"/>
            <a:ext cx="936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ru-RU" sz="1000" dirty="0">
                <a:latin typeface="Times New Roman" pitchFamily="18" charset="0"/>
              </a:rPr>
              <a:t>Количество актов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3645024" y="4320456"/>
            <a:ext cx="6477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ru-RU" sz="1000" dirty="0">
                <a:latin typeface="Times New Roman" pitchFamily="18" charset="0"/>
              </a:rPr>
              <a:t>годы</a:t>
            </a:r>
          </a:p>
        </p:txBody>
      </p:sp>
      <p:graphicFrame>
        <p:nvGraphicFramePr>
          <p:cNvPr id="14" name="Object 15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3500438" y="5326858"/>
          <a:ext cx="3008312" cy="3772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3789040" y="1584154"/>
            <a:ext cx="2856950" cy="202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С 2010 года наблюдается тенденция увеличения количества российских граждан, желающих вступить в брак с иностранными гражданами.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ts val="312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В 2014 году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Республике Татарстан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зарегистрировано  1184 акта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 заключении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брака с иностранными гражданами,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что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213 случаев больше (21,9%),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чем в предыдущем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году . 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0" y="10009644"/>
            <a:ext cx="3571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800" dirty="0" smtClean="0"/>
              <a:t>10</a:t>
            </a:r>
            <a:endParaRPr lang="ru-RU" sz="8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19"/>
            <a:ext cx="6858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УПРАВЛЕНИЕ ЗАПИСИ АКТОВ ГРАЖДАНСКОГО СОСТОЯНИЯ КАБИНЕТА МИНИСТРОВ РЕСПУБЛИКИ ТАТАРСТАН</a:t>
            </a:r>
            <a:endParaRPr lang="ru-RU" sz="9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84784" y="432024"/>
            <a:ext cx="453650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Распределение количества актов о заключении брака с иностранными гражданами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в 2010- 2014 гг.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15508</TotalTime>
  <Words>2980</Words>
  <Application>Microsoft Office PowerPoint</Application>
  <PresentationFormat>Произвольный</PresentationFormat>
  <Paragraphs>1148</Paragraphs>
  <Slides>27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Оформление по умолчанию</vt:lpstr>
      <vt:lpstr>Статистические показатели работы органов ЗАГС  Республики Татарстан за 2014 год </vt:lpstr>
      <vt:lpstr>Районы и города  республики  с  максимальной численностью регистрации рождения на 1 тыс. населения  республики в 2014 г.</vt:lpstr>
      <vt:lpstr>Структура новорожденных </vt:lpstr>
      <vt:lpstr> Показатель распределения регистрации рождения 1-х и последующих детей в 2014 г. </vt:lpstr>
      <vt:lpstr>Слайд 5</vt:lpstr>
      <vt:lpstr>Государственная регистрация установления отцовства</vt:lpstr>
      <vt:lpstr>Государственная регистрация  заключения брака</vt:lpstr>
      <vt:lpstr>Распределение количества актов о государственной регистрации заключения брака по месяцам в году (2010-2014 гг.)</vt:lpstr>
      <vt:lpstr>Слайд 9</vt:lpstr>
      <vt:lpstr>Возрастное распределение мужчин, заключивших  брак в 2014 г.</vt:lpstr>
      <vt:lpstr>Количество актов государственной регистрации заключения брака  до достижения  возраста совершеннолетия </vt:lpstr>
      <vt:lpstr>Государственная регистрация  расторжения брака</vt:lpstr>
      <vt:lpstr>УПРАВЛЕНИЕ ЗАПИСИ АКТОВ ГРАЖДАНСКОГО СОСТОЯНИЯ КАБИНЕТА МИНИСТРОВ РЕСПУБЛИКИ ТАТАРСТАН</vt:lpstr>
      <vt:lpstr>Государственная регистрация смерти</vt:lpstr>
      <vt:lpstr>Слайд 15</vt:lpstr>
      <vt:lpstr>Слайд 16</vt:lpstr>
      <vt:lpstr>Показатели работы Управления ЗАГС Кабинета Министров Республики Татарстан  по формированию, учету, хранению и выдаче документов за 2014 год</vt:lpstr>
      <vt:lpstr>Слайд 18</vt:lpstr>
      <vt:lpstr>Выдача повторных свидетельств  о государственной регистрации актов гражданского состояния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УЗАГС КМ РТ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ghfgh</dc:title>
  <dc:creator>Негмадянова</dc:creator>
  <cp:lastModifiedBy>user</cp:lastModifiedBy>
  <cp:revision>3234</cp:revision>
  <dcterms:created xsi:type="dcterms:W3CDTF">2008-01-25T14:29:11Z</dcterms:created>
  <dcterms:modified xsi:type="dcterms:W3CDTF">2015-01-16T11:01:53Z</dcterms:modified>
</cp:coreProperties>
</file>